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58" r:id="rId4"/>
    <p:sldId id="257" r:id="rId5"/>
    <p:sldId id="259" r:id="rId6"/>
    <p:sldId id="261" r:id="rId7"/>
    <p:sldId id="262" r:id="rId8"/>
    <p:sldId id="263" r:id="rId9"/>
    <p:sldId id="287" r:id="rId10"/>
    <p:sldId id="260" r:id="rId11"/>
    <p:sldId id="266" r:id="rId12"/>
    <p:sldId id="290" r:id="rId13"/>
    <p:sldId id="264" r:id="rId14"/>
    <p:sldId id="265" r:id="rId15"/>
    <p:sldId id="267" r:id="rId16"/>
    <p:sldId id="268" r:id="rId17"/>
    <p:sldId id="271" r:id="rId18"/>
    <p:sldId id="269" r:id="rId19"/>
    <p:sldId id="270" r:id="rId20"/>
    <p:sldId id="281" r:id="rId21"/>
    <p:sldId id="272" r:id="rId22"/>
    <p:sldId id="273" r:id="rId23"/>
    <p:sldId id="275" r:id="rId24"/>
    <p:sldId id="276" r:id="rId25"/>
    <p:sldId id="277" r:id="rId26"/>
    <p:sldId id="282" r:id="rId27"/>
    <p:sldId id="283" r:id="rId28"/>
    <p:sldId id="284" r:id="rId29"/>
    <p:sldId id="285" r:id="rId30"/>
    <p:sldId id="286" r:id="rId31"/>
    <p:sldId id="274" r:id="rId32"/>
    <p:sldId id="279" r:id="rId33"/>
    <p:sldId id="278" r:id="rId34"/>
    <p:sldId id="291" r:id="rId35"/>
    <p:sldId id="292" r:id="rId36"/>
    <p:sldId id="293" r:id="rId37"/>
    <p:sldId id="294" r:id="rId38"/>
    <p:sldId id="295" r:id="rId39"/>
    <p:sldId id="29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4434" y="-17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7F3CD5-664B-418A-B9FD-46CE73CCFC8F}"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E06439-753C-42F0-A9D7-199DF2FD67B0}" type="slidenum">
              <a:rPr lang="en-US" smtClean="0"/>
              <a:t>‹#›</a:t>
            </a:fld>
            <a:endParaRPr lang="en-US"/>
          </a:p>
        </p:txBody>
      </p:sp>
    </p:spTree>
    <p:extLst>
      <p:ext uri="{BB962C8B-B14F-4D97-AF65-F5344CB8AC3E}">
        <p14:creationId xmlns:p14="http://schemas.microsoft.com/office/powerpoint/2010/main" val="2903718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7F3CD5-664B-418A-B9FD-46CE73CCFC8F}"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E06439-753C-42F0-A9D7-199DF2FD67B0}" type="slidenum">
              <a:rPr lang="en-US" smtClean="0"/>
              <a:t>‹#›</a:t>
            </a:fld>
            <a:endParaRPr lang="en-US"/>
          </a:p>
        </p:txBody>
      </p:sp>
    </p:spTree>
    <p:extLst>
      <p:ext uri="{BB962C8B-B14F-4D97-AF65-F5344CB8AC3E}">
        <p14:creationId xmlns:p14="http://schemas.microsoft.com/office/powerpoint/2010/main" val="3341519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7F3CD5-664B-418A-B9FD-46CE73CCFC8F}"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E06439-753C-42F0-A9D7-199DF2FD67B0}" type="slidenum">
              <a:rPr lang="en-US" smtClean="0"/>
              <a:t>‹#›</a:t>
            </a:fld>
            <a:endParaRPr lang="en-US"/>
          </a:p>
        </p:txBody>
      </p:sp>
    </p:spTree>
    <p:extLst>
      <p:ext uri="{BB962C8B-B14F-4D97-AF65-F5344CB8AC3E}">
        <p14:creationId xmlns:p14="http://schemas.microsoft.com/office/powerpoint/2010/main" val="3110688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7F3CD5-664B-418A-B9FD-46CE73CCFC8F}"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E06439-753C-42F0-A9D7-199DF2FD67B0}" type="slidenum">
              <a:rPr lang="en-US" smtClean="0"/>
              <a:t>‹#›</a:t>
            </a:fld>
            <a:endParaRPr lang="en-US"/>
          </a:p>
        </p:txBody>
      </p:sp>
    </p:spTree>
    <p:extLst>
      <p:ext uri="{BB962C8B-B14F-4D97-AF65-F5344CB8AC3E}">
        <p14:creationId xmlns:p14="http://schemas.microsoft.com/office/powerpoint/2010/main" val="820435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7F3CD5-664B-418A-B9FD-46CE73CCFC8F}"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E06439-753C-42F0-A9D7-199DF2FD67B0}" type="slidenum">
              <a:rPr lang="en-US" smtClean="0"/>
              <a:t>‹#›</a:t>
            </a:fld>
            <a:endParaRPr lang="en-US"/>
          </a:p>
        </p:txBody>
      </p:sp>
    </p:spTree>
    <p:extLst>
      <p:ext uri="{BB962C8B-B14F-4D97-AF65-F5344CB8AC3E}">
        <p14:creationId xmlns:p14="http://schemas.microsoft.com/office/powerpoint/2010/main" val="617117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7F3CD5-664B-418A-B9FD-46CE73CCFC8F}"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E06439-753C-42F0-A9D7-199DF2FD67B0}" type="slidenum">
              <a:rPr lang="en-US" smtClean="0"/>
              <a:t>‹#›</a:t>
            </a:fld>
            <a:endParaRPr lang="en-US"/>
          </a:p>
        </p:txBody>
      </p:sp>
    </p:spTree>
    <p:extLst>
      <p:ext uri="{BB962C8B-B14F-4D97-AF65-F5344CB8AC3E}">
        <p14:creationId xmlns:p14="http://schemas.microsoft.com/office/powerpoint/2010/main" val="2043564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7F3CD5-664B-418A-B9FD-46CE73CCFC8F}" type="datetimeFigureOut">
              <a:rPr lang="en-US" smtClean="0"/>
              <a:t>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E06439-753C-42F0-A9D7-199DF2FD67B0}" type="slidenum">
              <a:rPr lang="en-US" smtClean="0"/>
              <a:t>‹#›</a:t>
            </a:fld>
            <a:endParaRPr lang="en-US"/>
          </a:p>
        </p:txBody>
      </p:sp>
    </p:spTree>
    <p:extLst>
      <p:ext uri="{BB962C8B-B14F-4D97-AF65-F5344CB8AC3E}">
        <p14:creationId xmlns:p14="http://schemas.microsoft.com/office/powerpoint/2010/main" val="882883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7F3CD5-664B-418A-B9FD-46CE73CCFC8F}" type="datetimeFigureOut">
              <a:rPr lang="en-US" smtClean="0"/>
              <a:t>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E06439-753C-42F0-A9D7-199DF2FD67B0}" type="slidenum">
              <a:rPr lang="en-US" smtClean="0"/>
              <a:t>‹#›</a:t>
            </a:fld>
            <a:endParaRPr lang="en-US"/>
          </a:p>
        </p:txBody>
      </p:sp>
    </p:spTree>
    <p:extLst>
      <p:ext uri="{BB962C8B-B14F-4D97-AF65-F5344CB8AC3E}">
        <p14:creationId xmlns:p14="http://schemas.microsoft.com/office/powerpoint/2010/main" val="3657696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7F3CD5-664B-418A-B9FD-46CE73CCFC8F}" type="datetimeFigureOut">
              <a:rPr lang="en-US" smtClean="0"/>
              <a:t>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E06439-753C-42F0-A9D7-199DF2FD67B0}" type="slidenum">
              <a:rPr lang="en-US" smtClean="0"/>
              <a:t>‹#›</a:t>
            </a:fld>
            <a:endParaRPr lang="en-US"/>
          </a:p>
        </p:txBody>
      </p:sp>
    </p:spTree>
    <p:extLst>
      <p:ext uri="{BB962C8B-B14F-4D97-AF65-F5344CB8AC3E}">
        <p14:creationId xmlns:p14="http://schemas.microsoft.com/office/powerpoint/2010/main" val="1613314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7F3CD5-664B-418A-B9FD-46CE73CCFC8F}"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E06439-753C-42F0-A9D7-199DF2FD67B0}" type="slidenum">
              <a:rPr lang="en-US" smtClean="0"/>
              <a:t>‹#›</a:t>
            </a:fld>
            <a:endParaRPr lang="en-US"/>
          </a:p>
        </p:txBody>
      </p:sp>
    </p:spTree>
    <p:extLst>
      <p:ext uri="{BB962C8B-B14F-4D97-AF65-F5344CB8AC3E}">
        <p14:creationId xmlns:p14="http://schemas.microsoft.com/office/powerpoint/2010/main" val="338062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7F3CD5-664B-418A-B9FD-46CE73CCFC8F}"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E06439-753C-42F0-A9D7-199DF2FD67B0}" type="slidenum">
              <a:rPr lang="en-US" smtClean="0"/>
              <a:t>‹#›</a:t>
            </a:fld>
            <a:endParaRPr lang="en-US"/>
          </a:p>
        </p:txBody>
      </p:sp>
    </p:spTree>
    <p:extLst>
      <p:ext uri="{BB962C8B-B14F-4D97-AF65-F5344CB8AC3E}">
        <p14:creationId xmlns:p14="http://schemas.microsoft.com/office/powerpoint/2010/main" val="898166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7F3CD5-664B-418A-B9FD-46CE73CCFC8F}" type="datetimeFigureOut">
              <a:rPr lang="en-US" smtClean="0"/>
              <a:t>2/12/2018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06439-753C-42F0-A9D7-199DF2FD67B0}" type="slidenum">
              <a:rPr lang="en-US" smtClean="0"/>
              <a:t>‹#›</a:t>
            </a:fld>
            <a:endParaRPr lang="en-US"/>
          </a:p>
        </p:txBody>
      </p:sp>
    </p:spTree>
    <p:extLst>
      <p:ext uri="{BB962C8B-B14F-4D97-AF65-F5344CB8AC3E}">
        <p14:creationId xmlns:p14="http://schemas.microsoft.com/office/powerpoint/2010/main" val="275651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lstStyle/>
          <a:p>
            <a:r>
              <a:rPr lang="en-US" dirty="0" smtClean="0"/>
              <a:t>Founding Fathers: What did they call AF ?</a:t>
            </a:r>
            <a:endParaRPr lang="en-US" dirty="0"/>
          </a:p>
        </p:txBody>
      </p:sp>
      <p:sp>
        <p:nvSpPr>
          <p:cNvPr id="3" name="Subtitle 2"/>
          <p:cNvSpPr>
            <a:spLocks noGrp="1"/>
          </p:cNvSpPr>
          <p:nvPr>
            <p:ph type="subTitle" idx="1"/>
          </p:nvPr>
        </p:nvSpPr>
        <p:spPr>
          <a:xfrm>
            <a:off x="1371600" y="3276600"/>
            <a:ext cx="6400800" cy="1752600"/>
          </a:xfrm>
        </p:spPr>
        <p:txBody>
          <a:bodyPr>
            <a:normAutofit fontScale="85000" lnSpcReduction="20000"/>
          </a:bodyPr>
          <a:lstStyle/>
          <a:p>
            <a:r>
              <a:rPr lang="en-US" dirty="0" smtClean="0"/>
              <a:t>Kamran Ahmad MD MSc FRCPC</a:t>
            </a:r>
          </a:p>
          <a:p>
            <a:r>
              <a:rPr lang="en-US" dirty="0" smtClean="0"/>
              <a:t>Cardiology/Cardiac Electrophysiology</a:t>
            </a:r>
          </a:p>
          <a:p>
            <a:r>
              <a:rPr lang="en-US" dirty="0" smtClean="0"/>
              <a:t>St. Michael’s Hospital</a:t>
            </a:r>
          </a:p>
          <a:p>
            <a:r>
              <a:rPr lang="en-US" dirty="0" smtClean="0"/>
              <a:t>Toronto ON Canada</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5638800"/>
            <a:ext cx="2133600" cy="1172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www.utorontoeit.com/gfx/front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4800600"/>
            <a:ext cx="1528704"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561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pre-ECG era</a:t>
            </a:r>
            <a:endParaRPr lang="en-US" dirty="0"/>
          </a:p>
        </p:txBody>
      </p:sp>
      <p:sp>
        <p:nvSpPr>
          <p:cNvPr id="3" name="Content Placeholder 2"/>
          <p:cNvSpPr>
            <a:spLocks noGrp="1"/>
          </p:cNvSpPr>
          <p:nvPr>
            <p:ph idx="1"/>
          </p:nvPr>
        </p:nvSpPr>
        <p:spPr/>
        <p:txBody>
          <a:bodyPr>
            <a:normAutofit/>
          </a:bodyPr>
          <a:lstStyle/>
          <a:p>
            <a:r>
              <a:rPr lang="en-US" dirty="0"/>
              <a:t> </a:t>
            </a:r>
            <a:r>
              <a:rPr lang="en-US" dirty="0" smtClean="0"/>
              <a:t>By late 19</a:t>
            </a:r>
            <a:r>
              <a:rPr lang="en-US" baseline="30000" dirty="0" smtClean="0"/>
              <a:t>th</a:t>
            </a:r>
            <a:r>
              <a:rPr lang="en-US" dirty="0" smtClean="0"/>
              <a:t>/early 20</a:t>
            </a:r>
            <a:r>
              <a:rPr lang="en-US" baseline="30000" dirty="0" smtClean="0"/>
              <a:t>th</a:t>
            </a:r>
            <a:r>
              <a:rPr lang="en-US" dirty="0" smtClean="0"/>
              <a:t> century: </a:t>
            </a:r>
            <a:r>
              <a:rPr lang="en-US" dirty="0" err="1" smtClean="0"/>
              <a:t>pulsus</a:t>
            </a:r>
            <a:r>
              <a:rPr lang="en-US" dirty="0" smtClean="0"/>
              <a:t> </a:t>
            </a:r>
            <a:r>
              <a:rPr lang="en-US" dirty="0" err="1" smtClean="0"/>
              <a:t>irregularis</a:t>
            </a:r>
            <a:r>
              <a:rPr lang="en-US" dirty="0"/>
              <a:t> </a:t>
            </a:r>
            <a:r>
              <a:rPr lang="en-US" dirty="0" err="1" smtClean="0"/>
              <a:t>continualis</a:t>
            </a:r>
            <a:endParaRPr lang="en-US" dirty="0" smtClean="0"/>
          </a:p>
          <a:p>
            <a:pPr lvl="1"/>
            <a:r>
              <a:rPr lang="en-US" dirty="0" smtClean="0"/>
              <a:t>Absolute irregularity of the pulse</a:t>
            </a:r>
          </a:p>
          <a:p>
            <a:pPr lvl="1"/>
            <a:r>
              <a:rPr lang="en-US" dirty="0" smtClean="0"/>
              <a:t>Persistence of the rhythm</a:t>
            </a:r>
          </a:p>
          <a:p>
            <a:pPr lvl="1"/>
            <a:r>
              <a:rPr lang="en-US" dirty="0" smtClean="0"/>
              <a:t>Absence of venous a waves (no demonstrable atrial activity)</a:t>
            </a:r>
          </a:p>
          <a:p>
            <a:endParaRPr lang="en-US" dirty="0"/>
          </a:p>
        </p:txBody>
      </p:sp>
    </p:spTree>
    <p:extLst>
      <p:ext uri="{BB962C8B-B14F-4D97-AF65-F5344CB8AC3E}">
        <p14:creationId xmlns:p14="http://schemas.microsoft.com/office/powerpoint/2010/main" val="3755053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observations of fibrillation</a:t>
            </a:r>
            <a:endParaRPr lang="en-US" dirty="0"/>
          </a:p>
        </p:txBody>
      </p:sp>
      <p:sp>
        <p:nvSpPr>
          <p:cNvPr id="3" name="Content Placeholder 2"/>
          <p:cNvSpPr>
            <a:spLocks noGrp="1"/>
          </p:cNvSpPr>
          <p:nvPr>
            <p:ph idx="1"/>
          </p:nvPr>
        </p:nvSpPr>
        <p:spPr/>
        <p:txBody>
          <a:bodyPr/>
          <a:lstStyle/>
          <a:p>
            <a:r>
              <a:rPr lang="en-US" dirty="0" smtClean="0"/>
              <a:t>Human VF – 17</a:t>
            </a:r>
            <a:r>
              <a:rPr lang="en-US" baseline="30000" dirty="0" smtClean="0"/>
              <a:t>th</a:t>
            </a:r>
            <a:r>
              <a:rPr lang="en-US" dirty="0" smtClean="0"/>
              <a:t> century observations of fatal, open chest wounds – “terminal fibrillation” described in the ventricles</a:t>
            </a:r>
          </a:p>
          <a:p>
            <a:r>
              <a:rPr lang="en-US" dirty="0" smtClean="0"/>
              <a:t>“Faradic current” applied to animal hearts – VF induced and described</a:t>
            </a:r>
          </a:p>
          <a:p>
            <a:r>
              <a:rPr lang="en-US" dirty="0" smtClean="0"/>
              <a:t>1874: </a:t>
            </a:r>
            <a:r>
              <a:rPr lang="en-US" dirty="0" err="1" smtClean="0"/>
              <a:t>Vulpian</a:t>
            </a:r>
            <a:r>
              <a:rPr lang="en-US" dirty="0" smtClean="0"/>
              <a:t> creates the same phenomenon in animal atria</a:t>
            </a:r>
            <a:endParaRPr lang="en-US" dirty="0"/>
          </a:p>
        </p:txBody>
      </p:sp>
    </p:spTree>
    <p:extLst>
      <p:ext uri="{BB962C8B-B14F-4D97-AF65-F5344CB8AC3E}">
        <p14:creationId xmlns:p14="http://schemas.microsoft.com/office/powerpoint/2010/main" val="1308841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William Harvey 1628</a:t>
            </a:r>
            <a:endParaRPr lang="en-CA" dirty="0"/>
          </a:p>
        </p:txBody>
      </p:sp>
      <p:sp>
        <p:nvSpPr>
          <p:cNvPr id="3" name="Content Placeholder 2"/>
          <p:cNvSpPr>
            <a:spLocks noGrp="1"/>
          </p:cNvSpPr>
          <p:nvPr>
            <p:ph idx="1"/>
          </p:nvPr>
        </p:nvSpPr>
        <p:spPr/>
        <p:txBody>
          <a:bodyPr>
            <a:normAutofit lnSpcReduction="10000"/>
          </a:bodyPr>
          <a:lstStyle/>
          <a:p>
            <a:r>
              <a:rPr lang="en-CA" dirty="0" smtClean="0"/>
              <a:t>On observing the auricles of the dying heart of an animal:</a:t>
            </a:r>
          </a:p>
          <a:p>
            <a:r>
              <a:rPr lang="en-CA" dirty="0"/>
              <a:t>“…but I noticed that after the heart proper, and even the right auricle were ceasing to beat and appeared on the point of death, an obscure </a:t>
            </a:r>
            <a:r>
              <a:rPr lang="en-CA" dirty="0" smtClean="0"/>
              <a:t>movement, undulation, </a:t>
            </a:r>
            <a:r>
              <a:rPr lang="en-CA" dirty="0"/>
              <a:t>or palpitation had clearly continued in the right auricular blood itself for as long as the blood was perceptibly imbued with warmth and spirit” </a:t>
            </a:r>
          </a:p>
        </p:txBody>
      </p:sp>
    </p:spTree>
    <p:extLst>
      <p:ext uri="{BB962C8B-B14F-4D97-AF65-F5344CB8AC3E}">
        <p14:creationId xmlns:p14="http://schemas.microsoft.com/office/powerpoint/2010/main" val="429152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ECG era</a:t>
            </a:r>
            <a:endParaRPr lang="en-US" dirty="0"/>
          </a:p>
        </p:txBody>
      </p:sp>
      <p:sp>
        <p:nvSpPr>
          <p:cNvPr id="3" name="Content Placeholder 2"/>
          <p:cNvSpPr>
            <a:spLocks noGrp="1"/>
          </p:cNvSpPr>
          <p:nvPr>
            <p:ph idx="1"/>
          </p:nvPr>
        </p:nvSpPr>
        <p:spPr>
          <a:xfrm>
            <a:off x="457200" y="1143000"/>
            <a:ext cx="8229600" cy="4525963"/>
          </a:xfrm>
        </p:spPr>
        <p:txBody>
          <a:bodyPr/>
          <a:lstStyle/>
          <a:p>
            <a:r>
              <a:rPr lang="en-US" dirty="0" smtClean="0"/>
              <a:t>Einthoven – string galvanometer - 1900</a:t>
            </a:r>
          </a:p>
          <a:p>
            <a:r>
              <a:rPr lang="en-US" dirty="0" smtClean="0"/>
              <a:t>First attempted AF recording 1906. Irregular QRS, but too much background noise to identify AF</a:t>
            </a:r>
          </a:p>
          <a:p>
            <a:endParaRPr lang="en-US" dirty="0"/>
          </a:p>
        </p:txBody>
      </p:sp>
      <p:pic>
        <p:nvPicPr>
          <p:cNvPr id="4098" name="Picture 2" descr="https://upload.wikimedia.org/wikipedia/commons/1/1c/Willem_Einthoven_EC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200400"/>
            <a:ext cx="4287786"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799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electrical recording of AF</a:t>
            </a:r>
            <a:endParaRPr lang="en-US" dirty="0"/>
          </a:p>
        </p:txBody>
      </p:sp>
      <p:sp>
        <p:nvSpPr>
          <p:cNvPr id="3" name="Content Placeholder 2"/>
          <p:cNvSpPr>
            <a:spLocks noGrp="1"/>
          </p:cNvSpPr>
          <p:nvPr>
            <p:ph idx="1"/>
          </p:nvPr>
        </p:nvSpPr>
        <p:spPr/>
        <p:txBody>
          <a:bodyPr/>
          <a:lstStyle/>
          <a:p>
            <a:r>
              <a:rPr lang="en-US" dirty="0" err="1" smtClean="0"/>
              <a:t>Hering</a:t>
            </a:r>
            <a:r>
              <a:rPr lang="en-US" dirty="0" smtClean="0"/>
              <a:t> 1908</a:t>
            </a:r>
            <a:endParaRPr lang="en-US" dirty="0"/>
          </a:p>
        </p:txBody>
      </p:sp>
      <p:sp>
        <p:nvSpPr>
          <p:cNvPr id="4" name="AutoShape 2" descr="http://annals.org.myaccess.library.utoronto.ca/data/Journals/AIM/19831/10FF1.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743200"/>
            <a:ext cx="768465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4035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Putting electrical and mechanical together</a:t>
            </a:r>
            <a:endParaRPr lang="en-US" dirty="0"/>
          </a:p>
        </p:txBody>
      </p:sp>
      <p:sp>
        <p:nvSpPr>
          <p:cNvPr id="3" name="Content Placeholder 2"/>
          <p:cNvSpPr>
            <a:spLocks noGrp="1"/>
          </p:cNvSpPr>
          <p:nvPr>
            <p:ph idx="1"/>
          </p:nvPr>
        </p:nvSpPr>
        <p:spPr/>
        <p:txBody>
          <a:bodyPr/>
          <a:lstStyle/>
          <a:p>
            <a:r>
              <a:rPr lang="en-US" dirty="0" err="1" smtClean="0"/>
              <a:t>Rothberger</a:t>
            </a:r>
            <a:r>
              <a:rPr lang="en-US" dirty="0" smtClean="0"/>
              <a:t> and </a:t>
            </a:r>
            <a:r>
              <a:rPr lang="en-US" dirty="0" err="1" smtClean="0"/>
              <a:t>Winterberg</a:t>
            </a:r>
            <a:r>
              <a:rPr lang="en-US" dirty="0"/>
              <a:t> </a:t>
            </a:r>
            <a:r>
              <a:rPr lang="en-US" dirty="0" smtClean="0"/>
              <a:t>1909. Compared animal AF tracings with human. Three main points of similarity</a:t>
            </a:r>
          </a:p>
          <a:p>
            <a:pPr lvl="1"/>
            <a:r>
              <a:rPr lang="en-US" dirty="0" smtClean="0"/>
              <a:t>Irregularly irregular ventricular rhythm</a:t>
            </a:r>
          </a:p>
          <a:p>
            <a:pPr lvl="1"/>
            <a:r>
              <a:rPr lang="en-US" dirty="0" smtClean="0"/>
              <a:t>Absence of p-waves</a:t>
            </a:r>
          </a:p>
          <a:p>
            <a:pPr lvl="1"/>
            <a:r>
              <a:rPr lang="en-US" dirty="0" smtClean="0"/>
              <a:t>Irregular oscillations of </a:t>
            </a:r>
            <a:r>
              <a:rPr lang="en-US" dirty="0" err="1" smtClean="0"/>
              <a:t>galavnometer</a:t>
            </a:r>
            <a:r>
              <a:rPr lang="en-US" dirty="0" smtClean="0"/>
              <a:t> baseline</a:t>
            </a:r>
            <a:endParaRPr lang="en-US" dirty="0"/>
          </a:p>
        </p:txBody>
      </p:sp>
    </p:spTree>
    <p:extLst>
      <p:ext uri="{BB962C8B-B14F-4D97-AF65-F5344CB8AC3E}">
        <p14:creationId xmlns:p14="http://schemas.microsoft.com/office/powerpoint/2010/main" val="3495993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theories</a:t>
            </a:r>
            <a:endParaRPr lang="en-US" dirty="0"/>
          </a:p>
        </p:txBody>
      </p:sp>
      <p:sp>
        <p:nvSpPr>
          <p:cNvPr id="3" name="Content Placeholder 2"/>
          <p:cNvSpPr>
            <a:spLocks noGrp="1"/>
          </p:cNvSpPr>
          <p:nvPr>
            <p:ph idx="1"/>
          </p:nvPr>
        </p:nvSpPr>
        <p:spPr/>
        <p:txBody>
          <a:bodyPr>
            <a:normAutofit lnSpcReduction="10000"/>
          </a:bodyPr>
          <a:lstStyle/>
          <a:p>
            <a:r>
              <a:rPr lang="en-US" dirty="0" smtClean="0"/>
              <a:t>Focal origin theories (as early as 1906 – </a:t>
            </a:r>
            <a:r>
              <a:rPr lang="en-US" dirty="0" err="1" smtClean="0"/>
              <a:t>Winterberg</a:t>
            </a:r>
            <a:r>
              <a:rPr lang="en-US" dirty="0" smtClean="0"/>
              <a:t> and Lewis)</a:t>
            </a:r>
          </a:p>
          <a:p>
            <a:pPr lvl="1"/>
            <a:r>
              <a:rPr lang="en-US" dirty="0" smtClean="0"/>
              <a:t>Rapid foci (3000 </a:t>
            </a:r>
            <a:r>
              <a:rPr lang="en-US" dirty="0" err="1" smtClean="0"/>
              <a:t>cpm</a:t>
            </a:r>
            <a:r>
              <a:rPr lang="en-US" dirty="0" smtClean="0"/>
              <a:t>) responsible for </a:t>
            </a:r>
            <a:r>
              <a:rPr lang="en-US" dirty="0" err="1" smtClean="0"/>
              <a:t>Afib</a:t>
            </a:r>
            <a:r>
              <a:rPr lang="en-US" dirty="0" smtClean="0"/>
              <a:t> while less rapid (500 </a:t>
            </a:r>
            <a:r>
              <a:rPr lang="en-US" dirty="0" err="1" smtClean="0"/>
              <a:t>cpm</a:t>
            </a:r>
            <a:r>
              <a:rPr lang="en-US" dirty="0" smtClean="0"/>
              <a:t>) caused atrial flutter</a:t>
            </a:r>
          </a:p>
          <a:p>
            <a:r>
              <a:rPr lang="en-US" dirty="0" err="1" smtClean="0"/>
              <a:t>Rothberger</a:t>
            </a:r>
            <a:r>
              <a:rPr lang="en-US" dirty="0" smtClean="0"/>
              <a:t>, Lewis, </a:t>
            </a:r>
            <a:r>
              <a:rPr lang="en-US" dirty="0" err="1" smtClean="0"/>
              <a:t>Winterberg</a:t>
            </a:r>
            <a:r>
              <a:rPr lang="en-US" dirty="0" smtClean="0"/>
              <a:t> – Atrial tissue had to have a shorter refractory period</a:t>
            </a:r>
          </a:p>
          <a:p>
            <a:pPr lvl="1"/>
            <a:r>
              <a:rPr lang="en-US" dirty="0" smtClean="0"/>
              <a:t>Demonstrated in dog hearts</a:t>
            </a:r>
          </a:p>
          <a:p>
            <a:pPr lvl="1"/>
            <a:r>
              <a:rPr lang="en-US" dirty="0" smtClean="0"/>
              <a:t>Thought to be due to vagal effect (Acetylcholine dependent K channel)</a:t>
            </a:r>
            <a:endParaRPr lang="en-US" dirty="0"/>
          </a:p>
        </p:txBody>
      </p:sp>
    </p:spTree>
    <p:extLst>
      <p:ext uri="{BB962C8B-B14F-4D97-AF65-F5344CB8AC3E}">
        <p14:creationId xmlns:p14="http://schemas.microsoft.com/office/powerpoint/2010/main" val="3925420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foci. </a:t>
            </a:r>
            <a:r>
              <a:rPr lang="en-US" dirty="0" err="1" smtClean="0"/>
              <a:t>Engelman</a:t>
            </a:r>
            <a:r>
              <a:rPr lang="en-US" dirty="0" smtClean="0"/>
              <a:t> 1895</a:t>
            </a:r>
            <a:endParaRPr lang="en-US" dirty="0"/>
          </a:p>
        </p:txBody>
      </p:sp>
      <p:sp>
        <p:nvSpPr>
          <p:cNvPr id="3" name="Content Placeholder 2"/>
          <p:cNvSpPr>
            <a:spLocks noGrp="1"/>
          </p:cNvSpPr>
          <p:nvPr>
            <p:ph idx="1"/>
          </p:nvPr>
        </p:nvSpPr>
        <p:spPr/>
        <p:txBody>
          <a:bodyPr>
            <a:normAutofit lnSpcReduction="10000"/>
          </a:bodyPr>
          <a:lstStyle/>
          <a:p>
            <a:r>
              <a:rPr lang="en-US" dirty="0" smtClean="0"/>
              <a:t>Each heart fiber:</a:t>
            </a:r>
          </a:p>
          <a:p>
            <a:pPr lvl="1"/>
            <a:r>
              <a:rPr lang="en-US" dirty="0" smtClean="0"/>
              <a:t>Becomes independently rhythmic</a:t>
            </a:r>
          </a:p>
          <a:p>
            <a:pPr lvl="1"/>
            <a:r>
              <a:rPr lang="en-US" dirty="0" smtClean="0"/>
              <a:t>Is focus of its own impulse formation</a:t>
            </a:r>
          </a:p>
          <a:p>
            <a:pPr lvl="1"/>
            <a:r>
              <a:rPr lang="en-US" dirty="0" smtClean="0"/>
              <a:t>Has increased excitability</a:t>
            </a:r>
          </a:p>
          <a:p>
            <a:r>
              <a:rPr lang="en-US" dirty="0" smtClean="0"/>
              <a:t>Reasoning:</a:t>
            </a:r>
          </a:p>
          <a:p>
            <a:pPr lvl="1"/>
            <a:r>
              <a:rPr lang="en-US" dirty="0" smtClean="0"/>
              <a:t>One focus intermittently – PACs</a:t>
            </a:r>
          </a:p>
          <a:p>
            <a:pPr lvl="1"/>
            <a:r>
              <a:rPr lang="en-US" dirty="0" smtClean="0"/>
              <a:t>One focus persistently – </a:t>
            </a:r>
            <a:r>
              <a:rPr lang="en-US" dirty="0" err="1" smtClean="0"/>
              <a:t>Atach</a:t>
            </a:r>
            <a:endParaRPr lang="en-US" dirty="0" smtClean="0"/>
          </a:p>
          <a:p>
            <a:pPr lvl="1"/>
            <a:r>
              <a:rPr lang="en-US" dirty="0" smtClean="0"/>
              <a:t>Multiple foci – </a:t>
            </a:r>
            <a:r>
              <a:rPr lang="en-US" dirty="0" err="1" smtClean="0"/>
              <a:t>Afib</a:t>
            </a:r>
            <a:endParaRPr lang="en-US" dirty="0" smtClean="0"/>
          </a:p>
          <a:p>
            <a:r>
              <a:rPr lang="en-US" dirty="0" smtClean="0"/>
              <a:t>“Multiple </a:t>
            </a:r>
            <a:r>
              <a:rPr lang="en-US" dirty="0" err="1" smtClean="0"/>
              <a:t>Heterotopus</a:t>
            </a:r>
            <a:r>
              <a:rPr lang="en-US" dirty="0" smtClean="0"/>
              <a:t> centers Theory”</a:t>
            </a:r>
            <a:endParaRPr lang="en-US" dirty="0"/>
          </a:p>
        </p:txBody>
      </p:sp>
    </p:spTree>
    <p:extLst>
      <p:ext uri="{BB962C8B-B14F-4D97-AF65-F5344CB8AC3E}">
        <p14:creationId xmlns:p14="http://schemas.microsoft.com/office/powerpoint/2010/main" val="3905561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“Circus movement”</a:t>
            </a:r>
            <a:endParaRPr lang="en-US" dirty="0"/>
          </a:p>
        </p:txBody>
      </p:sp>
      <p:sp>
        <p:nvSpPr>
          <p:cNvPr id="3" name="Content Placeholder 2"/>
          <p:cNvSpPr>
            <a:spLocks noGrp="1"/>
          </p:cNvSpPr>
          <p:nvPr>
            <p:ph idx="1"/>
          </p:nvPr>
        </p:nvSpPr>
        <p:spPr>
          <a:xfrm>
            <a:off x="457200" y="685800"/>
            <a:ext cx="8229600" cy="2286000"/>
          </a:xfrm>
        </p:spPr>
        <p:txBody>
          <a:bodyPr/>
          <a:lstStyle/>
          <a:p>
            <a:r>
              <a:rPr lang="en-US" dirty="0" smtClean="0"/>
              <a:t>Important insight into the reentrant mechanism of arrhythmias. Experiments done with rings of excitable tissue from jellyfish “</a:t>
            </a:r>
            <a:r>
              <a:rPr lang="en-US" dirty="0" err="1" smtClean="0"/>
              <a:t>subumbrella</a:t>
            </a:r>
            <a:r>
              <a:rPr lang="en-US" dirty="0" smtClean="0"/>
              <a:t>” (Meyer)</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71800"/>
            <a:ext cx="3733800" cy="3638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791200" y="3579674"/>
            <a:ext cx="3200400" cy="1754326"/>
          </a:xfrm>
          <a:prstGeom prst="rect">
            <a:avLst/>
          </a:prstGeom>
        </p:spPr>
        <p:txBody>
          <a:bodyPr wrap="square">
            <a:spAutoFit/>
          </a:bodyPr>
          <a:lstStyle/>
          <a:p>
            <a:r>
              <a:rPr lang="en-US" dirty="0" smtClean="0"/>
              <a:t>The isolated disc can be stimulated mechanically or electrically to trigger a circular wave of current which may continue doing so for hours or days</a:t>
            </a:r>
            <a:endParaRPr lang="en-US" dirty="0"/>
          </a:p>
        </p:txBody>
      </p:sp>
      <p:sp>
        <p:nvSpPr>
          <p:cNvPr id="5" name="Rectangle 4"/>
          <p:cNvSpPr/>
          <p:nvPr/>
        </p:nvSpPr>
        <p:spPr>
          <a:xfrm>
            <a:off x="4809737" y="6488668"/>
            <a:ext cx="4334263" cy="369332"/>
          </a:xfrm>
          <a:prstGeom prst="rect">
            <a:avLst/>
          </a:prstGeom>
        </p:spPr>
        <p:txBody>
          <a:bodyPr wrap="none">
            <a:spAutoFit/>
          </a:bodyPr>
          <a:lstStyle/>
          <a:p>
            <a:r>
              <a:rPr lang="en-US" dirty="0" smtClean="0"/>
              <a:t>Cardiovascular Research (2011) 89, 766–775</a:t>
            </a:r>
            <a:endParaRPr lang="en-US" dirty="0"/>
          </a:p>
        </p:txBody>
      </p:sp>
    </p:spTree>
    <p:extLst>
      <p:ext uri="{BB962C8B-B14F-4D97-AF65-F5344CB8AC3E}">
        <p14:creationId xmlns:p14="http://schemas.microsoft.com/office/powerpoint/2010/main" val="2484213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Circus movement</a:t>
            </a:r>
            <a:endParaRPr lang="en-US" dirty="0"/>
          </a:p>
        </p:txBody>
      </p:sp>
      <p:sp>
        <p:nvSpPr>
          <p:cNvPr id="3" name="Content Placeholder 2"/>
          <p:cNvSpPr>
            <a:spLocks noGrp="1"/>
          </p:cNvSpPr>
          <p:nvPr>
            <p:ph idx="1"/>
          </p:nvPr>
        </p:nvSpPr>
        <p:spPr/>
        <p:txBody>
          <a:bodyPr/>
          <a:lstStyle/>
          <a:p>
            <a:r>
              <a:rPr lang="en-US" dirty="0" smtClean="0"/>
              <a:t>Similar observations with rings of tortoise heart</a:t>
            </a:r>
          </a:p>
          <a:p>
            <a:r>
              <a:rPr lang="en-US" dirty="0" smtClean="0"/>
              <a:t>Proposals that a closed circuit could exist in a fibrillating heart much longer than the wavelength of the activation front</a:t>
            </a:r>
          </a:p>
          <a:p>
            <a:r>
              <a:rPr lang="en-US" dirty="0" smtClean="0"/>
              <a:t>Indefinite circus movement could be the underlying mechanism of </a:t>
            </a:r>
            <a:r>
              <a:rPr lang="en-US" dirty="0" err="1" smtClean="0"/>
              <a:t>AFib</a:t>
            </a:r>
            <a:endParaRPr lang="en-US" dirty="0"/>
          </a:p>
        </p:txBody>
      </p:sp>
    </p:spTree>
    <p:extLst>
      <p:ext uri="{BB962C8B-B14F-4D97-AF65-F5344CB8AC3E}">
        <p14:creationId xmlns:p14="http://schemas.microsoft.com/office/powerpoint/2010/main" val="850338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Ancient clues from the pulse</a:t>
            </a:r>
          </a:p>
          <a:p>
            <a:r>
              <a:rPr lang="en-US" dirty="0" smtClean="0"/>
              <a:t>Western medicine in its infancy</a:t>
            </a:r>
          </a:p>
          <a:p>
            <a:r>
              <a:rPr lang="en-US" dirty="0" smtClean="0"/>
              <a:t>Pre-ECG insights</a:t>
            </a:r>
          </a:p>
          <a:p>
            <a:r>
              <a:rPr lang="en-US" dirty="0" smtClean="0"/>
              <a:t>The electrical era (Einthoven and after)</a:t>
            </a:r>
          </a:p>
          <a:p>
            <a:r>
              <a:rPr lang="en-US" dirty="0" smtClean="0"/>
              <a:t>Beginnings of the modern science of atrial fibrillation</a:t>
            </a:r>
          </a:p>
          <a:p>
            <a:pPr lvl="1"/>
            <a:r>
              <a:rPr lang="en-US" dirty="0" smtClean="0"/>
              <a:t>Mechanisms</a:t>
            </a:r>
            <a:endParaRPr lang="en-US" dirty="0"/>
          </a:p>
          <a:p>
            <a:pPr lvl="1"/>
            <a:r>
              <a:rPr lang="en-US" dirty="0" smtClean="0"/>
              <a:t>Therapy</a:t>
            </a:r>
          </a:p>
          <a:p>
            <a:endParaRPr lang="en-US" dirty="0" smtClean="0"/>
          </a:p>
          <a:p>
            <a:endParaRPr lang="en-US" dirty="0"/>
          </a:p>
        </p:txBody>
      </p:sp>
    </p:spTree>
    <p:extLst>
      <p:ext uri="{BB962C8B-B14F-4D97-AF65-F5344CB8AC3E}">
        <p14:creationId xmlns:p14="http://schemas.microsoft.com/office/powerpoint/2010/main" val="4220993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58712" cy="6773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600418" y="6502523"/>
            <a:ext cx="2584362" cy="369332"/>
          </a:xfrm>
          <a:prstGeom prst="rect">
            <a:avLst/>
          </a:prstGeom>
        </p:spPr>
        <p:txBody>
          <a:bodyPr wrap="none">
            <a:spAutoFit/>
          </a:bodyPr>
          <a:lstStyle/>
          <a:p>
            <a:r>
              <a:rPr lang="en-US" dirty="0" smtClean="0"/>
              <a:t>Br Med J 1921;1:551–555</a:t>
            </a:r>
            <a:endParaRPr lang="en-US" dirty="0"/>
          </a:p>
        </p:txBody>
      </p:sp>
    </p:spTree>
    <p:extLst>
      <p:ext uri="{BB962C8B-B14F-4D97-AF65-F5344CB8AC3E}">
        <p14:creationId xmlns:p14="http://schemas.microsoft.com/office/powerpoint/2010/main" val="3186872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mass</a:t>
            </a:r>
            <a:endParaRPr lang="en-US" dirty="0"/>
          </a:p>
        </p:txBody>
      </p:sp>
      <p:sp>
        <p:nvSpPr>
          <p:cNvPr id="3" name="Content Placeholder 2"/>
          <p:cNvSpPr>
            <a:spLocks noGrp="1"/>
          </p:cNvSpPr>
          <p:nvPr>
            <p:ph idx="1"/>
          </p:nvPr>
        </p:nvSpPr>
        <p:spPr/>
        <p:txBody>
          <a:bodyPr/>
          <a:lstStyle/>
          <a:p>
            <a:r>
              <a:rPr lang="en-US" dirty="0" err="1" smtClean="0"/>
              <a:t>Garrey</a:t>
            </a:r>
            <a:r>
              <a:rPr lang="en-US" dirty="0" smtClean="0"/>
              <a:t> 1914: Sectioned a fibrillating section of myocardial tissue into four pieces</a:t>
            </a:r>
          </a:p>
          <a:p>
            <a:pPr lvl="1"/>
            <a:r>
              <a:rPr lang="en-US" dirty="0" smtClean="0"/>
              <a:t>They all kept fibrillating</a:t>
            </a:r>
          </a:p>
          <a:p>
            <a:pPr lvl="2"/>
            <a:r>
              <a:rPr lang="en-US" dirty="0"/>
              <a:t>E</a:t>
            </a:r>
            <a:r>
              <a:rPr lang="en-US" dirty="0" smtClean="0"/>
              <a:t>vidence against a single focus</a:t>
            </a:r>
          </a:p>
          <a:p>
            <a:pPr lvl="1"/>
            <a:r>
              <a:rPr lang="en-US" dirty="0" smtClean="0"/>
              <a:t>A critical mass of tissue was needed to fibrillate</a:t>
            </a:r>
          </a:p>
          <a:p>
            <a:pPr lvl="2"/>
            <a:r>
              <a:rPr lang="en-US" dirty="0" smtClean="0"/>
              <a:t>Evidence against multiple, single fiber foci</a:t>
            </a:r>
          </a:p>
          <a:p>
            <a:endParaRPr lang="en-US" dirty="0" smtClean="0"/>
          </a:p>
          <a:p>
            <a:pPr lvl="1"/>
            <a:endParaRPr lang="en-US" dirty="0"/>
          </a:p>
        </p:txBody>
      </p:sp>
    </p:spTree>
    <p:extLst>
      <p:ext uri="{BB962C8B-B14F-4D97-AF65-F5344CB8AC3E}">
        <p14:creationId xmlns:p14="http://schemas.microsoft.com/office/powerpoint/2010/main" val="4097493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Garrey</a:t>
            </a:r>
            <a:r>
              <a:rPr lang="en-US" dirty="0" smtClean="0"/>
              <a:t> and conduction block</a:t>
            </a:r>
            <a:endParaRPr lang="en-US" dirty="0"/>
          </a:p>
        </p:txBody>
      </p:sp>
      <p:sp>
        <p:nvSpPr>
          <p:cNvPr id="3" name="Content Placeholder 2"/>
          <p:cNvSpPr>
            <a:spLocks noGrp="1"/>
          </p:cNvSpPr>
          <p:nvPr>
            <p:ph idx="1"/>
          </p:nvPr>
        </p:nvSpPr>
        <p:spPr/>
        <p:txBody>
          <a:bodyPr/>
          <a:lstStyle/>
          <a:p>
            <a:r>
              <a:rPr lang="en-US" dirty="0" smtClean="0"/>
              <a:t>Could demonstrate single impulses conducting across narrow bands of tissue but not fibrillation</a:t>
            </a:r>
          </a:p>
          <a:p>
            <a:r>
              <a:rPr lang="en-US" dirty="0" err="1" smtClean="0"/>
              <a:t>Hypothesised</a:t>
            </a:r>
            <a:r>
              <a:rPr lang="en-US" dirty="0" smtClean="0"/>
              <a:t> that shifting, dynamic conduction block existed</a:t>
            </a:r>
          </a:p>
          <a:p>
            <a:r>
              <a:rPr lang="en-US" dirty="0" smtClean="0"/>
              <a:t>Circus movement “circles” were therefore constantly undulating and finding new paths through the transient block</a:t>
            </a:r>
            <a:endParaRPr lang="en-US" dirty="0"/>
          </a:p>
        </p:txBody>
      </p:sp>
    </p:spTree>
    <p:extLst>
      <p:ext uri="{BB962C8B-B14F-4D97-AF65-F5344CB8AC3E}">
        <p14:creationId xmlns:p14="http://schemas.microsoft.com/office/powerpoint/2010/main" val="629299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Circus movement… not evident experimentally</a:t>
            </a:r>
            <a:endParaRPr lang="en-US" dirty="0"/>
          </a:p>
        </p:txBody>
      </p:sp>
      <p:sp>
        <p:nvSpPr>
          <p:cNvPr id="3" name="Content Placeholder 2"/>
          <p:cNvSpPr>
            <a:spLocks noGrp="1"/>
          </p:cNvSpPr>
          <p:nvPr>
            <p:ph idx="1"/>
          </p:nvPr>
        </p:nvSpPr>
        <p:spPr/>
        <p:txBody>
          <a:bodyPr>
            <a:normAutofit lnSpcReduction="10000"/>
          </a:bodyPr>
          <a:lstStyle/>
          <a:p>
            <a:r>
              <a:rPr lang="en-US" dirty="0" err="1" smtClean="0"/>
              <a:t>Scherf</a:t>
            </a:r>
            <a:r>
              <a:rPr lang="en-US" dirty="0" smtClean="0"/>
              <a:t> – induced </a:t>
            </a:r>
            <a:r>
              <a:rPr lang="en-US" dirty="0" err="1" smtClean="0"/>
              <a:t>afib</a:t>
            </a:r>
            <a:r>
              <a:rPr lang="en-US" dirty="0" smtClean="0"/>
              <a:t> by injecting blister of </a:t>
            </a:r>
            <a:r>
              <a:rPr lang="en-US" dirty="0" err="1" smtClean="0"/>
              <a:t>aconitine</a:t>
            </a:r>
            <a:r>
              <a:rPr lang="en-US" dirty="0" smtClean="0"/>
              <a:t> near SA node. Cooling/warming the area stopped/restarted AF</a:t>
            </a:r>
          </a:p>
          <a:p>
            <a:pPr lvl="1"/>
            <a:r>
              <a:rPr lang="en-US" dirty="0" smtClean="0"/>
              <a:t>Incompatible with circus movement (circuit would have cooled and AF terminated permanently)</a:t>
            </a:r>
          </a:p>
          <a:p>
            <a:r>
              <a:rPr lang="en-US" dirty="0" err="1" smtClean="0"/>
              <a:t>Prinzmetal</a:t>
            </a:r>
            <a:r>
              <a:rPr lang="en-US" dirty="0" smtClean="0"/>
              <a:t> – High speed filming + </a:t>
            </a:r>
            <a:r>
              <a:rPr lang="en-US" dirty="0" err="1" smtClean="0"/>
              <a:t>electrograms</a:t>
            </a:r>
            <a:r>
              <a:rPr lang="en-US" dirty="0" smtClean="0"/>
              <a:t> showed AF spreading out from focus. No circus movement, or mother/daughter waves seen</a:t>
            </a:r>
            <a:endParaRPr lang="en-US" dirty="0"/>
          </a:p>
        </p:txBody>
      </p:sp>
    </p:spTree>
    <p:extLst>
      <p:ext uri="{BB962C8B-B14F-4D97-AF65-F5344CB8AC3E}">
        <p14:creationId xmlns:p14="http://schemas.microsoft.com/office/powerpoint/2010/main" val="1602190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wavelet</a:t>
            </a:r>
            <a:endParaRPr lang="en-US" dirty="0"/>
          </a:p>
        </p:txBody>
      </p:sp>
      <p:sp>
        <p:nvSpPr>
          <p:cNvPr id="3" name="Content Placeholder 2"/>
          <p:cNvSpPr>
            <a:spLocks noGrp="1"/>
          </p:cNvSpPr>
          <p:nvPr>
            <p:ph idx="1"/>
          </p:nvPr>
        </p:nvSpPr>
        <p:spPr/>
        <p:txBody>
          <a:bodyPr>
            <a:normAutofit/>
          </a:bodyPr>
          <a:lstStyle/>
          <a:p>
            <a:r>
              <a:rPr lang="en-US" dirty="0" smtClean="0"/>
              <a:t>Moe 1959: Found both focal and circus movement theories inadequate to explain AF mechanisms (and its chronicity)</a:t>
            </a:r>
          </a:p>
          <a:p>
            <a:r>
              <a:rPr lang="en-US" dirty="0" smtClean="0"/>
              <a:t>Multiple wavelet hypothesis</a:t>
            </a:r>
          </a:p>
          <a:p>
            <a:pPr lvl="1"/>
            <a:r>
              <a:rPr lang="en-US" sz="2000" dirty="0" smtClean="0"/>
              <a:t>“The grossly irregular wave front becomes fractionated as it divides about islets or strands of refractory tissue, and each of the daughter wavelets may now be considered an independent offspring. Fully developed fibrillation would then be a state in which many such randomly wandering wavelets coexist”</a:t>
            </a:r>
            <a:endParaRPr lang="en-US" sz="2000" dirty="0"/>
          </a:p>
        </p:txBody>
      </p:sp>
    </p:spTree>
    <p:extLst>
      <p:ext uri="{BB962C8B-B14F-4D97-AF65-F5344CB8AC3E}">
        <p14:creationId xmlns:p14="http://schemas.microsoft.com/office/powerpoint/2010/main" val="625067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lideplayer.com/slide/218192/1/images/22/Masonic+Medical+Research+Laboratory,+Utica,+N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992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 Moe: Multiple wavelet hypothesis</a:t>
            </a:r>
            <a:endParaRPr lang="en-US" dirty="0"/>
          </a:p>
        </p:txBody>
      </p:sp>
      <p:sp>
        <p:nvSpPr>
          <p:cNvPr id="3" name="Content Placeholder 2"/>
          <p:cNvSpPr>
            <a:spLocks noGrp="1"/>
          </p:cNvSpPr>
          <p:nvPr>
            <p:ph idx="1"/>
          </p:nvPr>
        </p:nvSpPr>
        <p:spPr/>
        <p:txBody>
          <a:bodyPr/>
          <a:lstStyle/>
          <a:p>
            <a:r>
              <a:rPr lang="en-US" dirty="0" smtClean="0"/>
              <a:t>Model required 15-30 simultaneous wavelets to reliably sustain AF</a:t>
            </a:r>
          </a:p>
          <a:p>
            <a:r>
              <a:rPr lang="en-US" dirty="0" smtClean="0"/>
              <a:t>When the number dropped below this AF would extinguish itself</a:t>
            </a:r>
          </a:p>
          <a:p>
            <a:r>
              <a:rPr lang="en-US" dirty="0" err="1" smtClean="0"/>
              <a:t>Alessie</a:t>
            </a:r>
            <a:r>
              <a:rPr lang="en-US" dirty="0" smtClean="0"/>
              <a:t> developed “leading circle” conception of the wavelet</a:t>
            </a:r>
          </a:p>
          <a:p>
            <a:r>
              <a:rPr lang="en-US" dirty="0" smtClean="0"/>
              <a:t>Canine studies suggested only ~6 were required to sustain AF</a:t>
            </a:r>
            <a:endParaRPr lang="en-US" dirty="0"/>
          </a:p>
        </p:txBody>
      </p:sp>
    </p:spTree>
    <p:extLst>
      <p:ext uri="{BB962C8B-B14F-4D97-AF65-F5344CB8AC3E}">
        <p14:creationId xmlns:p14="http://schemas.microsoft.com/office/powerpoint/2010/main" val="2954557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 Circle” reentry</a:t>
            </a:r>
            <a:endParaRPr lang="en-US"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057400"/>
            <a:ext cx="4253241"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6562" y="1854867"/>
            <a:ext cx="4235038" cy="3921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0" y="6550223"/>
            <a:ext cx="4572000" cy="307777"/>
          </a:xfrm>
          <a:prstGeom prst="rect">
            <a:avLst/>
          </a:prstGeom>
        </p:spPr>
        <p:txBody>
          <a:bodyPr>
            <a:spAutoFit/>
          </a:bodyPr>
          <a:lstStyle/>
          <a:p>
            <a:r>
              <a:rPr lang="en-US" sz="1400" dirty="0" smtClean="0"/>
              <a:t>Arrhythmia &amp; Electrophysiology Review 2014;3(2):90–100</a:t>
            </a:r>
            <a:endParaRPr lang="en-US" sz="1400" dirty="0"/>
          </a:p>
        </p:txBody>
      </p:sp>
    </p:spTree>
    <p:extLst>
      <p:ext uri="{BB962C8B-B14F-4D97-AF65-F5344CB8AC3E}">
        <p14:creationId xmlns:p14="http://schemas.microsoft.com/office/powerpoint/2010/main" val="4294351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Incompatibility with observed AF</a:t>
            </a:r>
            <a:endParaRPr lang="en-US" dirty="0"/>
          </a:p>
        </p:txBody>
      </p:sp>
      <p:sp>
        <p:nvSpPr>
          <p:cNvPr id="3" name="Content Placeholder 2"/>
          <p:cNvSpPr>
            <a:spLocks noGrp="1"/>
          </p:cNvSpPr>
          <p:nvPr>
            <p:ph idx="1"/>
          </p:nvPr>
        </p:nvSpPr>
        <p:spPr/>
        <p:txBody>
          <a:bodyPr/>
          <a:lstStyle/>
          <a:p>
            <a:r>
              <a:rPr lang="en-US" dirty="0" smtClean="0"/>
              <a:t>Leading circle’s refractory center should not drift about</a:t>
            </a:r>
          </a:p>
          <a:p>
            <a:r>
              <a:rPr lang="en-US" dirty="0" smtClean="0"/>
              <a:t>Optical and other forms of mapping demonstrated the center of </a:t>
            </a:r>
            <a:r>
              <a:rPr lang="en-US" dirty="0" err="1" smtClean="0"/>
              <a:t>wavefronts</a:t>
            </a:r>
            <a:r>
              <a:rPr lang="en-US" dirty="0" smtClean="0"/>
              <a:t> to drift and meander</a:t>
            </a:r>
          </a:p>
          <a:p>
            <a:endParaRPr lang="en-US" dirty="0"/>
          </a:p>
        </p:txBody>
      </p:sp>
    </p:spTree>
    <p:extLst>
      <p:ext uri="{BB962C8B-B14F-4D97-AF65-F5344CB8AC3E}">
        <p14:creationId xmlns:p14="http://schemas.microsoft.com/office/powerpoint/2010/main" val="3915907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Leading circle vs. spiral wave</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068675"/>
            <a:ext cx="5181600" cy="548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8312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Chinese Medicine</a:t>
            </a:r>
            <a:endParaRPr lang="en-US" dirty="0"/>
          </a:p>
        </p:txBody>
      </p:sp>
      <p:sp>
        <p:nvSpPr>
          <p:cNvPr id="3" name="Content Placeholder 2"/>
          <p:cNvSpPr>
            <a:spLocks noGrp="1"/>
          </p:cNvSpPr>
          <p:nvPr>
            <p:ph idx="1"/>
          </p:nvPr>
        </p:nvSpPr>
        <p:spPr>
          <a:xfrm>
            <a:off x="228600" y="1600201"/>
            <a:ext cx="8763000" cy="685800"/>
          </a:xfrm>
        </p:spPr>
        <p:txBody>
          <a:bodyPr>
            <a:normAutofit fontScale="70000" lnSpcReduction="20000"/>
          </a:bodyPr>
          <a:lstStyle/>
          <a:p>
            <a:r>
              <a:rPr lang="en-US" dirty="0" smtClean="0"/>
              <a:t>Yellow Emperor's Classic of Internal Medicine(Huang </a:t>
            </a:r>
            <a:r>
              <a:rPr lang="en-US" dirty="0" err="1" smtClean="0"/>
              <a:t>Ti</a:t>
            </a:r>
            <a:r>
              <a:rPr lang="en-US" dirty="0" smtClean="0"/>
              <a:t> </a:t>
            </a:r>
            <a:r>
              <a:rPr lang="en-US" dirty="0" err="1" smtClean="0"/>
              <a:t>Nei</a:t>
            </a:r>
            <a:r>
              <a:rPr lang="en-US" dirty="0" smtClean="0"/>
              <a:t> Ching Su Wen) (c 2650 BC).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819400"/>
            <a:ext cx="447675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9771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Rotors</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43000"/>
            <a:ext cx="3581400" cy="526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descr="Figure 4: Non-invasive Mapping Identifying Atrial Fibrillation Re-entrant and Focal Driver Doma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9279" y="1181100"/>
            <a:ext cx="3864638" cy="3581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15607" y="6488668"/>
            <a:ext cx="3028393" cy="369332"/>
          </a:xfrm>
          <a:prstGeom prst="rect">
            <a:avLst/>
          </a:prstGeom>
        </p:spPr>
        <p:txBody>
          <a:bodyPr wrap="none">
            <a:spAutoFit/>
          </a:bodyPr>
          <a:lstStyle/>
          <a:p>
            <a:r>
              <a:rPr lang="en-US" i="1" dirty="0"/>
              <a:t>Circulation</a:t>
            </a:r>
            <a:r>
              <a:rPr lang="en-US" dirty="0"/>
              <a:t> 2014;</a:t>
            </a:r>
            <a:r>
              <a:rPr lang="en-US" b="1" dirty="0"/>
              <a:t>130</a:t>
            </a:r>
            <a:r>
              <a:rPr lang="en-US" dirty="0"/>
              <a:t>(7):530–8</a:t>
            </a:r>
          </a:p>
        </p:txBody>
      </p:sp>
    </p:spTree>
    <p:extLst>
      <p:ext uri="{BB962C8B-B14F-4D97-AF65-F5344CB8AC3E}">
        <p14:creationId xmlns:p14="http://schemas.microsoft.com/office/powerpoint/2010/main" val="4181256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Gordon Moe multiple wave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06"/>
            <a:ext cx="9146671" cy="6860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165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047"/>
            <a:ext cx="642147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1865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ars.els-cdn.com/content/image/1-s2.0-S0735109714043344-gr6_l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 y="0"/>
            <a:ext cx="767233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520397" y="6488668"/>
            <a:ext cx="2623603" cy="369332"/>
          </a:xfrm>
          <a:prstGeom prst="rect">
            <a:avLst/>
          </a:prstGeom>
        </p:spPr>
        <p:txBody>
          <a:bodyPr wrap="none">
            <a:spAutoFit/>
          </a:bodyPr>
          <a:lstStyle/>
          <a:p>
            <a:r>
              <a:rPr lang="es-ES" dirty="0" smtClean="0"/>
              <a:t>JACC VOL. 64, NO. 8, 2014</a:t>
            </a:r>
            <a:endParaRPr lang="en-U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798" y="0"/>
            <a:ext cx="320354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8645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far have we come?</a:t>
            </a:r>
            <a:endParaRPr lang="en-CA" dirty="0"/>
          </a:p>
        </p:txBody>
      </p:sp>
      <p:sp>
        <p:nvSpPr>
          <p:cNvPr id="3" name="Content Placeholder 2"/>
          <p:cNvSpPr>
            <a:spLocks noGrp="1"/>
          </p:cNvSpPr>
          <p:nvPr>
            <p:ph idx="1"/>
          </p:nvPr>
        </p:nvSpPr>
        <p:spPr/>
        <p:txBody>
          <a:bodyPr/>
          <a:lstStyle/>
          <a:p>
            <a:r>
              <a:rPr lang="en-CA" dirty="0" smtClean="0"/>
              <a:t>“The </a:t>
            </a:r>
            <a:r>
              <a:rPr lang="en-CA" dirty="0"/>
              <a:t>history of the recognition of fibrillation of the auricles will </a:t>
            </a:r>
            <a:r>
              <a:rPr lang="en-CA" dirty="0" smtClean="0"/>
              <a:t>impress you </a:t>
            </a:r>
            <a:r>
              <a:rPr lang="en-CA" dirty="0"/>
              <a:t>with the dimness of our eyes and the </a:t>
            </a:r>
            <a:r>
              <a:rPr lang="en-CA" dirty="0" smtClean="0"/>
              <a:t>opacity </a:t>
            </a:r>
            <a:r>
              <a:rPr lang="en-CA" dirty="0"/>
              <a:t>of the </a:t>
            </a:r>
            <a:r>
              <a:rPr lang="en-CA" dirty="0" smtClean="0"/>
              <a:t>obstacles which </a:t>
            </a:r>
            <a:r>
              <a:rPr lang="en-CA" dirty="0"/>
              <a:t>embarrass our </a:t>
            </a:r>
            <a:r>
              <a:rPr lang="en-CA" dirty="0" smtClean="0"/>
              <a:t>vision”</a:t>
            </a:r>
            <a:endParaRPr lang="en-CA" dirty="0"/>
          </a:p>
          <a:p>
            <a:pPr lvl="1"/>
            <a:r>
              <a:rPr lang="en-CA" dirty="0" smtClean="0"/>
              <a:t>Sir Thomas Lewis 1912</a:t>
            </a:r>
          </a:p>
        </p:txBody>
      </p:sp>
    </p:spTree>
    <p:extLst>
      <p:ext uri="{BB962C8B-B14F-4D97-AF65-F5344CB8AC3E}">
        <p14:creationId xmlns:p14="http://schemas.microsoft.com/office/powerpoint/2010/main" val="2632952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Are we rigorous enough with our reasoning with </a:t>
            </a:r>
            <a:r>
              <a:rPr lang="en-CA" dirty="0" err="1" smtClean="0"/>
              <a:t>Afib</a:t>
            </a:r>
            <a:r>
              <a:rPr lang="en-CA" dirty="0" smtClean="0"/>
              <a:t>?</a:t>
            </a:r>
            <a:endParaRPr lang="en-CA" dirty="0"/>
          </a:p>
        </p:txBody>
      </p:sp>
      <p:pic>
        <p:nvPicPr>
          <p:cNvPr id="1026" name="Picture 2" descr="https://www.honolulu.hawaii.edu/instruct/natsci/science/brill/sci122/Programs/p13/p13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072" y="2209800"/>
            <a:ext cx="6848724" cy="33933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00200" y="1764268"/>
            <a:ext cx="1911742" cy="369332"/>
          </a:xfrm>
          <a:prstGeom prst="rect">
            <a:avLst/>
          </a:prstGeom>
          <a:noFill/>
        </p:spPr>
        <p:txBody>
          <a:bodyPr wrap="none" rtlCol="0">
            <a:spAutoFit/>
          </a:bodyPr>
          <a:lstStyle/>
          <a:p>
            <a:r>
              <a:rPr lang="en-CA" dirty="0" smtClean="0"/>
              <a:t>Hume “Empiricist”</a:t>
            </a:r>
            <a:endParaRPr lang="en-CA" dirty="0"/>
          </a:p>
        </p:txBody>
      </p:sp>
      <p:sp>
        <p:nvSpPr>
          <p:cNvPr id="5" name="TextBox 4"/>
          <p:cNvSpPr txBox="1"/>
          <p:nvPr/>
        </p:nvSpPr>
        <p:spPr>
          <a:xfrm>
            <a:off x="5410200" y="1764268"/>
            <a:ext cx="2328394" cy="369332"/>
          </a:xfrm>
          <a:prstGeom prst="rect">
            <a:avLst/>
          </a:prstGeom>
          <a:noFill/>
        </p:spPr>
        <p:txBody>
          <a:bodyPr wrap="none" rtlCol="0">
            <a:spAutoFit/>
          </a:bodyPr>
          <a:lstStyle/>
          <a:p>
            <a:r>
              <a:rPr lang="en-CA" dirty="0" smtClean="0"/>
              <a:t>Descartes “Rationalist”</a:t>
            </a:r>
            <a:endParaRPr lang="en-CA" dirty="0"/>
          </a:p>
        </p:txBody>
      </p:sp>
      <p:sp>
        <p:nvSpPr>
          <p:cNvPr id="6" name="TextBox 5"/>
          <p:cNvSpPr txBox="1"/>
          <p:nvPr/>
        </p:nvSpPr>
        <p:spPr>
          <a:xfrm>
            <a:off x="3276600" y="5715000"/>
            <a:ext cx="2558264" cy="369332"/>
          </a:xfrm>
          <a:prstGeom prst="rect">
            <a:avLst/>
          </a:prstGeom>
          <a:noFill/>
        </p:spPr>
        <p:txBody>
          <a:bodyPr wrap="none" rtlCol="0">
            <a:spAutoFit/>
          </a:bodyPr>
          <a:lstStyle/>
          <a:p>
            <a:r>
              <a:rPr lang="en-CA" dirty="0" smtClean="0"/>
              <a:t>Bacon “Scientific Method</a:t>
            </a:r>
            <a:endParaRPr lang="en-CA" dirty="0"/>
          </a:p>
        </p:txBody>
      </p:sp>
    </p:spTree>
    <p:extLst>
      <p:ext uri="{BB962C8B-B14F-4D97-AF65-F5344CB8AC3E}">
        <p14:creationId xmlns:p14="http://schemas.microsoft.com/office/powerpoint/2010/main" val="3906405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“Inspired” insights into </a:t>
            </a:r>
            <a:r>
              <a:rPr lang="en-CA" dirty="0" err="1" smtClean="0"/>
              <a:t>afib</a:t>
            </a:r>
            <a:endParaRPr lang="en-CA" dirty="0"/>
          </a:p>
        </p:txBody>
      </p:sp>
      <p:sp>
        <p:nvSpPr>
          <p:cNvPr id="3" name="Content Placeholder 2"/>
          <p:cNvSpPr>
            <a:spLocks noGrp="1"/>
          </p:cNvSpPr>
          <p:nvPr>
            <p:ph idx="1"/>
          </p:nvPr>
        </p:nvSpPr>
        <p:spPr/>
        <p:txBody>
          <a:bodyPr/>
          <a:lstStyle/>
          <a:p>
            <a:r>
              <a:rPr lang="en-CA" dirty="0" smtClean="0"/>
              <a:t>We remain impressed by:</a:t>
            </a:r>
          </a:p>
          <a:p>
            <a:pPr lvl="1"/>
            <a:r>
              <a:rPr lang="en-CA" dirty="0" smtClean="0"/>
              <a:t>Careful, detailed observations</a:t>
            </a:r>
          </a:p>
          <a:p>
            <a:pPr lvl="1"/>
            <a:r>
              <a:rPr lang="en-CA" dirty="0" smtClean="0"/>
              <a:t>Theories which account for the complete set of observations</a:t>
            </a:r>
          </a:p>
          <a:p>
            <a:pPr lvl="1"/>
            <a:r>
              <a:rPr lang="en-CA" dirty="0" smtClean="0"/>
              <a:t>Predictions which are validated by experimental evidence and/or new observations</a:t>
            </a:r>
          </a:p>
          <a:p>
            <a:pPr lvl="1"/>
            <a:endParaRPr lang="en-CA" dirty="0"/>
          </a:p>
        </p:txBody>
      </p:sp>
    </p:spTree>
    <p:extLst>
      <p:ext uri="{BB962C8B-B14F-4D97-AF65-F5344CB8AC3E}">
        <p14:creationId xmlns:p14="http://schemas.microsoft.com/office/powerpoint/2010/main" val="3299467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 are embarrassed by</a:t>
            </a:r>
            <a:endParaRPr lang="en-CA" dirty="0"/>
          </a:p>
        </p:txBody>
      </p:sp>
      <p:sp>
        <p:nvSpPr>
          <p:cNvPr id="3" name="Content Placeholder 2"/>
          <p:cNvSpPr>
            <a:spLocks noGrp="1"/>
          </p:cNvSpPr>
          <p:nvPr>
            <p:ph idx="1"/>
          </p:nvPr>
        </p:nvSpPr>
        <p:spPr>
          <a:xfrm>
            <a:off x="457200" y="1600200"/>
            <a:ext cx="4419600" cy="4525963"/>
          </a:xfrm>
        </p:spPr>
        <p:txBody>
          <a:bodyPr>
            <a:normAutofit fontScale="92500" lnSpcReduction="20000"/>
          </a:bodyPr>
          <a:lstStyle/>
          <a:p>
            <a:r>
              <a:rPr lang="en-CA" dirty="0" smtClean="0"/>
              <a:t>Incomplete, selective observations</a:t>
            </a:r>
          </a:p>
          <a:p>
            <a:r>
              <a:rPr lang="en-CA" dirty="0" smtClean="0"/>
              <a:t>Theories which are overreaching, heavy on conjecture or preconception, not informed by observation</a:t>
            </a:r>
          </a:p>
          <a:p>
            <a:r>
              <a:rPr lang="en-CA" dirty="0" smtClean="0"/>
              <a:t>Predictions which are accepted as fact without sufficient experimental or observational scrutiny</a:t>
            </a:r>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014" y="1905000"/>
            <a:ext cx="4249461" cy="2834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10199" y="4964668"/>
            <a:ext cx="3482813" cy="369332"/>
          </a:xfrm>
          <a:prstGeom prst="rect">
            <a:avLst/>
          </a:prstGeom>
          <a:noFill/>
        </p:spPr>
        <p:txBody>
          <a:bodyPr wrap="none" rtlCol="0">
            <a:spAutoFit/>
          </a:bodyPr>
          <a:lstStyle/>
          <a:p>
            <a:r>
              <a:rPr lang="en-CA" dirty="0" err="1" smtClean="0"/>
              <a:t>Facepalm</a:t>
            </a:r>
            <a:r>
              <a:rPr lang="en-CA" dirty="0" smtClean="0"/>
              <a:t> – Tuileries gardens, Paris </a:t>
            </a:r>
            <a:endParaRPr lang="en-CA" dirty="0"/>
          </a:p>
        </p:txBody>
      </p:sp>
    </p:spTree>
    <p:extLst>
      <p:ext uri="{BB962C8B-B14F-4D97-AF65-F5344CB8AC3E}">
        <p14:creationId xmlns:p14="http://schemas.microsoft.com/office/powerpoint/2010/main" val="30432307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last bit of editorializing…</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Refine our observational ability</a:t>
            </a:r>
          </a:p>
          <a:p>
            <a:pPr lvl="1"/>
            <a:r>
              <a:rPr lang="en-CA" dirty="0" smtClean="0"/>
              <a:t>Ongoing basic science investigation of AF</a:t>
            </a:r>
          </a:p>
          <a:p>
            <a:pPr lvl="1"/>
            <a:r>
              <a:rPr lang="en-CA" dirty="0" smtClean="0"/>
              <a:t>Inform therapeutics as much possible by clinical science</a:t>
            </a:r>
          </a:p>
          <a:p>
            <a:r>
              <a:rPr lang="en-CA" dirty="0" smtClean="0"/>
              <a:t>Strive for rigor when formulating theories to account for observations</a:t>
            </a:r>
          </a:p>
          <a:p>
            <a:pPr lvl="1"/>
            <a:r>
              <a:rPr lang="en-CA" dirty="0" smtClean="0"/>
              <a:t>Avoid foregone conclusions and assumptions about mechanisms, effect of therapies</a:t>
            </a:r>
          </a:p>
          <a:p>
            <a:r>
              <a:rPr lang="en-CA" dirty="0" smtClean="0"/>
              <a:t>Continue to test predictions with evidence at a level consistent with contemporary evidence based medicine</a:t>
            </a:r>
            <a:endParaRPr lang="en-CA" dirty="0"/>
          </a:p>
        </p:txBody>
      </p:sp>
    </p:spTree>
    <p:extLst>
      <p:ext uri="{BB962C8B-B14F-4D97-AF65-F5344CB8AC3E}">
        <p14:creationId xmlns:p14="http://schemas.microsoft.com/office/powerpoint/2010/main" val="3184881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Thank you</a:t>
            </a:r>
            <a:endParaRPr lang="en-CA" dirty="0"/>
          </a:p>
        </p:txBody>
      </p:sp>
      <p:sp>
        <p:nvSpPr>
          <p:cNvPr id="3" name="Subtitle 2"/>
          <p:cNvSpPr>
            <a:spLocks noGrp="1"/>
          </p:cNvSpPr>
          <p:nvPr>
            <p:ph type="subTitle" idx="1"/>
          </p:nvPr>
        </p:nvSpPr>
        <p:spPr/>
        <p:txBody>
          <a:bodyPr/>
          <a:lstStyle/>
          <a:p>
            <a:r>
              <a:rPr lang="en-CA" dirty="0" smtClean="0"/>
              <a:t>Discussion/questions…</a:t>
            </a:r>
            <a:endParaRPr lang="en-CA" dirty="0"/>
          </a:p>
        </p:txBody>
      </p:sp>
    </p:spTree>
    <p:extLst>
      <p:ext uri="{BB962C8B-B14F-4D97-AF65-F5344CB8AC3E}">
        <p14:creationId xmlns:p14="http://schemas.microsoft.com/office/powerpoint/2010/main" val="949516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Pulse was central to diagnosis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Pulse should be taken at dawn</a:t>
            </a:r>
          </a:p>
          <a:p>
            <a:endParaRPr lang="en-US" dirty="0" smtClean="0"/>
          </a:p>
          <a:p>
            <a:endParaRPr lang="en-US" dirty="0"/>
          </a:p>
          <a:p>
            <a:endParaRPr lang="en-US" dirty="0" smtClean="0"/>
          </a:p>
          <a:p>
            <a:endParaRPr lang="en-US" dirty="0" smtClean="0"/>
          </a:p>
          <a:p>
            <a:endParaRPr lang="en-US" dirty="0" smtClean="0"/>
          </a:p>
          <a:p>
            <a:endParaRPr lang="en-US" dirty="0"/>
          </a:p>
          <a:p>
            <a:endParaRPr lang="en-US" dirty="0" smtClean="0"/>
          </a:p>
          <a:p>
            <a:r>
              <a:rPr lang="en-US" dirty="0" smtClean="0"/>
              <a:t>“When the pulse is irregular and tremulous and the beats occur at intervals, then the impulse of life fades</a:t>
            </a:r>
            <a:endParaRPr lang="en-US" dirty="0"/>
          </a:p>
        </p:txBody>
      </p:sp>
      <p:sp>
        <p:nvSpPr>
          <p:cNvPr id="4" name="Rectangle 3"/>
          <p:cNvSpPr/>
          <p:nvPr/>
        </p:nvSpPr>
        <p:spPr>
          <a:xfrm>
            <a:off x="7088221" y="6488668"/>
            <a:ext cx="2045753" cy="369332"/>
          </a:xfrm>
          <a:prstGeom prst="rect">
            <a:avLst/>
          </a:prstGeom>
        </p:spPr>
        <p:txBody>
          <a:bodyPr wrap="none">
            <a:spAutoFit/>
          </a:bodyPr>
          <a:lstStyle/>
          <a:p>
            <a:r>
              <a:rPr lang="en-US" dirty="0" smtClean="0"/>
              <a:t>BMJ 1995;311:1361</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5275959" cy="1993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296" y="2449584"/>
            <a:ext cx="3825678" cy="1993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0405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Moses Maimonides</a:t>
            </a:r>
            <a:endParaRPr lang="en-US" dirty="0"/>
          </a:p>
        </p:txBody>
      </p:sp>
      <p:sp>
        <p:nvSpPr>
          <p:cNvPr id="3" name="Content Placeholder 2"/>
          <p:cNvSpPr>
            <a:spLocks noGrp="1"/>
          </p:cNvSpPr>
          <p:nvPr>
            <p:ph idx="1"/>
          </p:nvPr>
        </p:nvSpPr>
        <p:spPr/>
        <p:txBody>
          <a:bodyPr/>
          <a:lstStyle/>
          <a:p>
            <a:r>
              <a:rPr lang="en-US" dirty="0" smtClean="0"/>
              <a:t>Aphorisms on the pulse (c. 1187 AD)</a:t>
            </a:r>
          </a:p>
          <a:p>
            <a:pPr lvl="1"/>
            <a:r>
              <a:rPr lang="en-US" dirty="0" smtClean="0"/>
              <a:t>Inequality of the pulse is in most cases accompanied by irregularity; one hardly ever finds a regular, unequal pulse (? Atherosclerosis)</a:t>
            </a:r>
          </a:p>
          <a:p>
            <a:pPr lvl="1"/>
            <a:r>
              <a:rPr lang="en-US" dirty="0" smtClean="0"/>
              <a:t>All types of pulses which are irregular in more than one beat are a direct result of an abnormal constitution of the heart which is also irregular or due to an affliction arising in one’s stomach or in one’s strength (? Vagal atrial fibrillation)</a:t>
            </a:r>
            <a:endParaRPr lang="en-US" dirty="0"/>
          </a:p>
        </p:txBody>
      </p:sp>
      <p:sp>
        <p:nvSpPr>
          <p:cNvPr id="4" name="Rectangle 3"/>
          <p:cNvSpPr/>
          <p:nvPr/>
        </p:nvSpPr>
        <p:spPr>
          <a:xfrm>
            <a:off x="6044754" y="6488668"/>
            <a:ext cx="3099246" cy="369332"/>
          </a:xfrm>
          <a:prstGeom prst="rect">
            <a:avLst/>
          </a:prstGeom>
        </p:spPr>
        <p:txBody>
          <a:bodyPr wrap="none">
            <a:spAutoFit/>
          </a:bodyPr>
          <a:lstStyle/>
          <a:p>
            <a:r>
              <a:rPr lang="en-US" i="1" dirty="0"/>
              <a:t>Maimonides’ Medical Writings</a:t>
            </a:r>
            <a:r>
              <a:rPr lang="en-US" dirty="0"/>
              <a:t>.</a:t>
            </a:r>
          </a:p>
        </p:txBody>
      </p:sp>
    </p:spTree>
    <p:extLst>
      <p:ext uri="{BB962C8B-B14F-4D97-AF65-F5344CB8AC3E}">
        <p14:creationId xmlns:p14="http://schemas.microsoft.com/office/powerpoint/2010/main" val="1498165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Laennec – original stethoscope</a:t>
            </a:r>
            <a:endParaRPr lang="en-US" dirty="0"/>
          </a:p>
        </p:txBody>
      </p:sp>
      <p:pic>
        <p:nvPicPr>
          <p:cNvPr id="3074" name="Picture 2" descr="https://static.independent.co.uk/s3fs-public/styles/article_small/public/thumbnails/image/2016/02/17/08/Laennec_-_Th%C3%A9obald_Chartr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947" y="1447800"/>
            <a:ext cx="5173938" cy="4648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upload.wikimedia.org/wikipedia/commons/thumb/f/fc/Laennecs_stethoscope%2C_c_1820._%289660576833%29.jpg/220px-Laennecs_stethoscope%2C_c_1820._%289660576833%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447800"/>
            <a:ext cx="2651931"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14589" y="3657600"/>
            <a:ext cx="2743200" cy="3139321"/>
          </a:xfrm>
          <a:prstGeom prst="rect">
            <a:avLst/>
          </a:prstGeom>
          <a:noFill/>
        </p:spPr>
        <p:txBody>
          <a:bodyPr wrap="square" rtlCol="0">
            <a:spAutoFit/>
          </a:bodyPr>
          <a:lstStyle/>
          <a:p>
            <a:r>
              <a:rPr lang="en-US" dirty="0" smtClean="0"/>
              <a:t>Functional appreciation of </a:t>
            </a:r>
            <a:r>
              <a:rPr lang="en-US" dirty="0" err="1" smtClean="0"/>
              <a:t>valvular</a:t>
            </a:r>
            <a:r>
              <a:rPr lang="en-US" dirty="0" smtClean="0"/>
              <a:t> disease (particularly mitral stenosis)</a:t>
            </a:r>
          </a:p>
          <a:p>
            <a:endParaRPr lang="en-US" dirty="0"/>
          </a:p>
          <a:p>
            <a:r>
              <a:rPr lang="en-US" dirty="0" smtClean="0"/>
              <a:t>Heartbeat vs. peripheral pulse</a:t>
            </a:r>
          </a:p>
          <a:p>
            <a:endParaRPr lang="en-US" dirty="0"/>
          </a:p>
          <a:p>
            <a:r>
              <a:rPr lang="en-US" dirty="0" smtClean="0"/>
              <a:t>Pulse was an “unreliable guide” to the state of the circulation</a:t>
            </a:r>
            <a:endParaRPr lang="en-US" dirty="0"/>
          </a:p>
        </p:txBody>
      </p:sp>
    </p:spTree>
    <p:extLst>
      <p:ext uri="{BB962C8B-B14F-4D97-AF65-F5344CB8AC3E}">
        <p14:creationId xmlns:p14="http://schemas.microsoft.com/office/powerpoint/2010/main" val="2329521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pre-ECG insights</a:t>
            </a:r>
            <a:endParaRPr lang="en-US" dirty="0"/>
          </a:p>
        </p:txBody>
      </p:sp>
      <p:sp>
        <p:nvSpPr>
          <p:cNvPr id="3" name="Content Placeholder 2"/>
          <p:cNvSpPr>
            <a:spLocks noGrp="1"/>
          </p:cNvSpPr>
          <p:nvPr>
            <p:ph idx="1"/>
          </p:nvPr>
        </p:nvSpPr>
        <p:spPr/>
        <p:txBody>
          <a:bodyPr>
            <a:normAutofit fontScale="92500"/>
          </a:bodyPr>
          <a:lstStyle/>
          <a:p>
            <a:pPr fontAlgn="base"/>
            <a:r>
              <a:rPr lang="en-US" dirty="0"/>
              <a:t>Adams, </a:t>
            </a:r>
            <a:r>
              <a:rPr lang="en-US" dirty="0" smtClean="0"/>
              <a:t>1827: Probably </a:t>
            </a:r>
            <a:r>
              <a:rPr lang="en-US" dirty="0"/>
              <a:t>the first to </a:t>
            </a:r>
            <a:r>
              <a:rPr lang="en-US" dirty="0" smtClean="0"/>
              <a:t>recognize </a:t>
            </a:r>
            <a:r>
              <a:rPr lang="en-US" dirty="0"/>
              <a:t>the </a:t>
            </a:r>
            <a:r>
              <a:rPr lang="en-US" dirty="0" smtClean="0"/>
              <a:t>condition clinically </a:t>
            </a:r>
            <a:r>
              <a:rPr lang="en-US" dirty="0"/>
              <a:t>but as a “sign of mitral stenosis</a:t>
            </a:r>
            <a:r>
              <a:rPr lang="en-US" dirty="0" smtClean="0"/>
              <a:t>”</a:t>
            </a:r>
          </a:p>
          <a:p>
            <a:pPr fontAlgn="base"/>
            <a:r>
              <a:rPr lang="en-US" dirty="0" smtClean="0"/>
              <a:t>Hope, 1839: Identified irregular pulse in association with mitral stenosis--exercise worsened the total irregularity, whereas it abolished an intermittent pulse</a:t>
            </a:r>
          </a:p>
          <a:p>
            <a:pPr fontAlgn="base"/>
            <a:r>
              <a:rPr lang="en-US" dirty="0" err="1" smtClean="0"/>
              <a:t>Marey</a:t>
            </a:r>
            <a:r>
              <a:rPr lang="en-US" dirty="0" smtClean="0"/>
              <a:t>, 1863: Published a pulse tracing of atrial fibrillation from a patient with mitral stenosis</a:t>
            </a:r>
            <a:endParaRPr lang="en-US" dirty="0"/>
          </a:p>
          <a:p>
            <a:endParaRPr lang="en-US" dirty="0"/>
          </a:p>
        </p:txBody>
      </p:sp>
    </p:spTree>
    <p:extLst>
      <p:ext uri="{BB962C8B-B14F-4D97-AF65-F5344CB8AC3E}">
        <p14:creationId xmlns:p14="http://schemas.microsoft.com/office/powerpoint/2010/main" val="263494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fontAlgn="base"/>
            <a:r>
              <a:rPr lang="en-US" dirty="0" smtClean="0"/>
              <a:t>Mackenzie J. 1907: – Simultaneous tracings of jugular and radial pulses in patients with an irregularly irregular rhythm – absent a waves</a:t>
            </a:r>
          </a:p>
          <a:p>
            <a:pPr fontAlgn="base"/>
            <a:endParaRPr lang="en-US" dirty="0"/>
          </a:p>
          <a:p>
            <a:endParaRPr lang="en-US" dirty="0"/>
          </a:p>
        </p:txBody>
      </p:sp>
    </p:spTree>
    <p:extLst>
      <p:ext uri="{BB962C8B-B14F-4D97-AF65-F5344CB8AC3E}">
        <p14:creationId xmlns:p14="http://schemas.microsoft.com/office/powerpoint/2010/main" val="1723457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Loss of a wave in mitral stenosis patient</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6858000" cy="2141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99" y="3810000"/>
            <a:ext cx="6776991"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24924" y="6248400"/>
            <a:ext cx="3499676" cy="369332"/>
          </a:xfrm>
          <a:prstGeom prst="rect">
            <a:avLst/>
          </a:prstGeom>
          <a:noFill/>
        </p:spPr>
        <p:txBody>
          <a:bodyPr wrap="none" rtlCol="0">
            <a:spAutoFit/>
          </a:bodyPr>
          <a:lstStyle/>
          <a:p>
            <a:r>
              <a:rPr lang="en-US" dirty="0" smtClean="0"/>
              <a:t>Note change to an irregular rhythm</a:t>
            </a:r>
            <a:endParaRPr lang="en-US" dirty="0"/>
          </a:p>
        </p:txBody>
      </p:sp>
      <p:sp>
        <p:nvSpPr>
          <p:cNvPr id="5" name="TextBox 4"/>
          <p:cNvSpPr txBox="1"/>
          <p:nvPr/>
        </p:nvSpPr>
        <p:spPr>
          <a:xfrm>
            <a:off x="7439110" y="6488668"/>
            <a:ext cx="1704890" cy="369332"/>
          </a:xfrm>
          <a:prstGeom prst="rect">
            <a:avLst/>
          </a:prstGeom>
          <a:noFill/>
        </p:spPr>
        <p:txBody>
          <a:bodyPr wrap="none" rtlCol="0">
            <a:spAutoFit/>
          </a:bodyPr>
          <a:lstStyle/>
          <a:p>
            <a:r>
              <a:rPr lang="en-US" dirty="0" smtClean="0"/>
              <a:t>Mackenzie 1902</a:t>
            </a:r>
            <a:endParaRPr lang="en-US" dirty="0"/>
          </a:p>
        </p:txBody>
      </p:sp>
    </p:spTree>
    <p:extLst>
      <p:ext uri="{BB962C8B-B14F-4D97-AF65-F5344CB8AC3E}">
        <p14:creationId xmlns:p14="http://schemas.microsoft.com/office/powerpoint/2010/main" val="4187663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1760</TotalTime>
  <Words>1261</Words>
  <Application>Microsoft Office PowerPoint</Application>
  <PresentationFormat>On-screen Show (4:3)</PresentationFormat>
  <Paragraphs>150</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Founding Fathers: What did they call AF ?</vt:lpstr>
      <vt:lpstr>Outline</vt:lpstr>
      <vt:lpstr>Traditional Chinese Medicine</vt:lpstr>
      <vt:lpstr>Pulse was central to diagnosis </vt:lpstr>
      <vt:lpstr>Moses Maimonides</vt:lpstr>
      <vt:lpstr>Laennec – original stethoscope</vt:lpstr>
      <vt:lpstr>Modern, pre-ECG insights</vt:lpstr>
      <vt:lpstr>PowerPoint Presentation</vt:lpstr>
      <vt:lpstr>Loss of a wave in mitral stenosis patient</vt:lpstr>
      <vt:lpstr>Modern, pre-ECG era</vt:lpstr>
      <vt:lpstr>Direct observations of fibrillation</vt:lpstr>
      <vt:lpstr>William Harvey 1628</vt:lpstr>
      <vt:lpstr>ECG era</vt:lpstr>
      <vt:lpstr>First electrical recording of AF</vt:lpstr>
      <vt:lpstr>Putting electrical and mechanical together</vt:lpstr>
      <vt:lpstr>Electrical theories</vt:lpstr>
      <vt:lpstr>Multiple foci. Engelman 1895</vt:lpstr>
      <vt:lpstr>“Circus movement”</vt:lpstr>
      <vt:lpstr>Circus movement</vt:lpstr>
      <vt:lpstr>PowerPoint Presentation</vt:lpstr>
      <vt:lpstr>Critical mass</vt:lpstr>
      <vt:lpstr>Garrey and conduction block</vt:lpstr>
      <vt:lpstr>Circus movement… not evident experimentally</vt:lpstr>
      <vt:lpstr>Multiple wavelet</vt:lpstr>
      <vt:lpstr>PowerPoint Presentation</vt:lpstr>
      <vt:lpstr>G. Moe: Multiple wavelet hypothesis</vt:lpstr>
      <vt:lpstr>“Leading Circle” reentry</vt:lpstr>
      <vt:lpstr>Incompatibility with observed AF</vt:lpstr>
      <vt:lpstr>Leading circle vs. spiral wave</vt:lpstr>
      <vt:lpstr>Rotors</vt:lpstr>
      <vt:lpstr>PowerPoint Presentation</vt:lpstr>
      <vt:lpstr>PowerPoint Presentation</vt:lpstr>
      <vt:lpstr>PowerPoint Presentation</vt:lpstr>
      <vt:lpstr>How far have we come?</vt:lpstr>
      <vt:lpstr>Are we rigorous enough with our reasoning with Afib?</vt:lpstr>
      <vt:lpstr>“Inspired” insights into afib</vt:lpstr>
      <vt:lpstr>We are embarrassed by</vt:lpstr>
      <vt:lpstr>A last bit of editorializing…</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Kamran Ahmad</dc:creator>
  <cp:lastModifiedBy>Kamran Ahmad</cp:lastModifiedBy>
  <cp:revision>38</cp:revision>
  <dcterms:created xsi:type="dcterms:W3CDTF">2018-02-07T01:15:53Z</dcterms:created>
  <dcterms:modified xsi:type="dcterms:W3CDTF">2018-02-12T05:38:26Z</dcterms:modified>
</cp:coreProperties>
</file>