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335" r:id="rId3"/>
    <p:sldId id="263" r:id="rId4"/>
    <p:sldId id="340" r:id="rId5"/>
    <p:sldId id="351" r:id="rId6"/>
    <p:sldId id="346" r:id="rId7"/>
    <p:sldId id="353" r:id="rId8"/>
    <p:sldId id="362" r:id="rId9"/>
    <p:sldId id="376" r:id="rId10"/>
    <p:sldId id="368" r:id="rId11"/>
    <p:sldId id="354" r:id="rId12"/>
    <p:sldId id="352" r:id="rId13"/>
    <p:sldId id="367" r:id="rId14"/>
    <p:sldId id="356" r:id="rId15"/>
    <p:sldId id="366" r:id="rId16"/>
    <p:sldId id="371" r:id="rId17"/>
    <p:sldId id="355" r:id="rId18"/>
    <p:sldId id="365" r:id="rId19"/>
    <p:sldId id="357" r:id="rId20"/>
    <p:sldId id="379" r:id="rId21"/>
    <p:sldId id="369" r:id="rId22"/>
    <p:sldId id="358" r:id="rId23"/>
    <p:sldId id="378" r:id="rId24"/>
    <p:sldId id="364" r:id="rId25"/>
    <p:sldId id="363" r:id="rId26"/>
    <p:sldId id="380" r:id="rId27"/>
    <p:sldId id="341" r:id="rId28"/>
    <p:sldId id="372" r:id="rId29"/>
    <p:sldId id="373" r:id="rId30"/>
    <p:sldId id="360" r:id="rId31"/>
    <p:sldId id="374" r:id="rId32"/>
    <p:sldId id="336" r:id="rId33"/>
  </p:sldIdLst>
  <p:sldSz cx="9144000" cy="6858000" type="screen4x3"/>
  <p:notesSz cx="7023100" cy="93091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72"/>
    <a:srgbClr val="2D5FFF"/>
    <a:srgbClr val="005799"/>
    <a:srgbClr val="0092D2"/>
    <a:srgbClr val="009FDF"/>
    <a:srgbClr val="008000"/>
    <a:srgbClr val="0091D1"/>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4438" autoAdjust="0"/>
  </p:normalViewPr>
  <p:slideViewPr>
    <p:cSldViewPr snapToGrid="0" snapToObjects="1">
      <p:cViewPr varScale="1">
        <p:scale>
          <a:sx n="68" d="100"/>
          <a:sy n="68" d="100"/>
        </p:scale>
        <p:origin x="-1320" y="-72"/>
      </p:cViewPr>
      <p:guideLst>
        <p:guide orient="horz" pos="2160"/>
        <p:guide pos="2880"/>
      </p:guideLst>
    </p:cSldViewPr>
  </p:slideViewPr>
  <p:outlineViewPr>
    <p:cViewPr>
      <p:scale>
        <a:sx n="33" d="100"/>
        <a:sy n="33" d="100"/>
      </p:scale>
      <p:origin x="0" y="734"/>
    </p:cViewPr>
  </p:outlineViewPr>
  <p:notesTextViewPr>
    <p:cViewPr>
      <p:scale>
        <a:sx n="100" d="100"/>
        <a:sy n="100" d="100"/>
      </p:scale>
      <p:origin x="0" y="0"/>
    </p:cViewPr>
  </p:notesTextViewPr>
  <p:sorterViewPr>
    <p:cViewPr>
      <p:scale>
        <a:sx n="100" d="100"/>
        <a:sy n="100" d="100"/>
      </p:scale>
      <p:origin x="0" y="3654"/>
    </p:cViewPr>
  </p:sorterViewPr>
  <p:notesViewPr>
    <p:cSldViewPr snapToGrid="0" snapToObjects="1">
      <p:cViewPr varScale="1">
        <p:scale>
          <a:sx n="86" d="100"/>
          <a:sy n="86" d="100"/>
        </p:scale>
        <p:origin x="-3042" y="-96"/>
      </p:cViewPr>
      <p:guideLst>
        <p:guide orient="horz" pos="2880"/>
        <p:guide orient="horz" pos="2932"/>
        <p:guide pos="2160"/>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fontAlgn="auto">
              <a:spcBef>
                <a:spcPts val="0"/>
              </a:spcBef>
              <a:spcAft>
                <a:spcPts val="0"/>
              </a:spcAft>
              <a:defRPr sz="1200">
                <a:latin typeface="+mn-lt"/>
                <a:cs typeface="+mn-cs"/>
              </a:defRPr>
            </a:lvl1pPr>
          </a:lstStyle>
          <a:p>
            <a:pPr>
              <a:defRPr/>
            </a:pPr>
            <a:fld id="{ED4DE9F1-CE4C-47BD-99DE-514A6FA0CAB7}" type="datetimeFigureOut">
              <a:rPr lang="en-US"/>
              <a:pPr>
                <a:defRPr/>
              </a:pPr>
              <a:t>2/13/2018</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fontAlgn="auto">
              <a:spcBef>
                <a:spcPts val="0"/>
              </a:spcBef>
              <a:spcAft>
                <a:spcPts val="0"/>
              </a:spcAft>
              <a:defRPr sz="1200">
                <a:latin typeface="+mn-lt"/>
                <a:cs typeface="+mn-cs"/>
              </a:defRPr>
            </a:lvl1pPr>
          </a:lstStyle>
          <a:p>
            <a:pPr>
              <a:defRPr/>
            </a:pPr>
            <a:fld id="{F5199DD1-865D-4500-AAD7-F6A572779E79}" type="slidenum">
              <a:rPr lang="en-US"/>
              <a:pPr>
                <a:defRPr/>
              </a:pPr>
              <a:t>‹#›</a:t>
            </a:fld>
            <a:endParaRPr lang="en-US"/>
          </a:p>
        </p:txBody>
      </p:sp>
    </p:spTree>
    <p:extLst>
      <p:ext uri="{BB962C8B-B14F-4D97-AF65-F5344CB8AC3E}">
        <p14:creationId xmlns:p14="http://schemas.microsoft.com/office/powerpoint/2010/main" val="4126249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fontAlgn="auto">
              <a:spcBef>
                <a:spcPts val="0"/>
              </a:spcBef>
              <a:spcAft>
                <a:spcPts val="0"/>
              </a:spcAft>
              <a:defRPr sz="1200">
                <a:latin typeface="+mn-lt"/>
                <a:cs typeface="+mn-cs"/>
              </a:defRPr>
            </a:lvl1pPr>
          </a:lstStyle>
          <a:p>
            <a:pPr>
              <a:defRPr/>
            </a:pPr>
            <a:fld id="{5A262101-5079-4A87-963C-391060CA4EEE}" type="datetimeFigureOut">
              <a:rPr lang="en-US"/>
              <a:pPr>
                <a:defRPr/>
              </a:pPr>
              <a:t>2/13/2018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fontAlgn="auto">
              <a:spcBef>
                <a:spcPts val="0"/>
              </a:spcBef>
              <a:spcAft>
                <a:spcPts val="0"/>
              </a:spcAft>
              <a:defRPr sz="1200">
                <a:latin typeface="+mn-lt"/>
                <a:cs typeface="+mn-cs"/>
              </a:defRPr>
            </a:lvl1pPr>
          </a:lstStyle>
          <a:p>
            <a:pPr>
              <a:defRPr/>
            </a:pPr>
            <a:fld id="{D2953B03-A844-43C3-A46C-20B8FA535073}" type="slidenum">
              <a:rPr lang="en-US"/>
              <a:pPr>
                <a:defRPr/>
              </a:pPr>
              <a:t>‹#›</a:t>
            </a:fld>
            <a:endParaRPr lang="en-US"/>
          </a:p>
        </p:txBody>
      </p:sp>
    </p:spTree>
    <p:extLst>
      <p:ext uri="{BB962C8B-B14F-4D97-AF65-F5344CB8AC3E}">
        <p14:creationId xmlns:p14="http://schemas.microsoft.com/office/powerpoint/2010/main" val="303258998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3</a:t>
            </a:fld>
            <a:endParaRPr lang="en-US"/>
          </a:p>
        </p:txBody>
      </p:sp>
    </p:spTree>
    <p:extLst>
      <p:ext uri="{BB962C8B-B14F-4D97-AF65-F5344CB8AC3E}">
        <p14:creationId xmlns:p14="http://schemas.microsoft.com/office/powerpoint/2010/main" val="2640522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12</a:t>
            </a:fld>
            <a:endParaRPr lang="en-US"/>
          </a:p>
        </p:txBody>
      </p:sp>
    </p:spTree>
    <p:extLst>
      <p:ext uri="{BB962C8B-B14F-4D97-AF65-F5344CB8AC3E}">
        <p14:creationId xmlns:p14="http://schemas.microsoft.com/office/powerpoint/2010/main" val="2109412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effectLst/>
              </a:rPr>
              <a:t>Stiell 2007: range duration AFF: 0-96 hrs (4day). Study was 2000-2005. “</a:t>
            </a:r>
            <a:r>
              <a:rPr lang="en-US" dirty="0" smtClean="0">
                <a:effectLst/>
              </a:rPr>
              <a:t>Rhythm control with procainamide is</a:t>
            </a:r>
            <a:r>
              <a:rPr lang="en-US" baseline="0" dirty="0" smtClean="0">
                <a:effectLst/>
              </a:rPr>
              <a:t> </a:t>
            </a:r>
            <a:r>
              <a:rPr lang="en-US" dirty="0" smtClean="0">
                <a:effectLst/>
              </a:rPr>
              <a:t>generally not given if the patient is unstable with cardiac</a:t>
            </a:r>
            <a:r>
              <a:rPr lang="en-US" baseline="0" dirty="0" smtClean="0">
                <a:effectLst/>
              </a:rPr>
              <a:t> </a:t>
            </a:r>
            <a:r>
              <a:rPr lang="en-US" dirty="0" smtClean="0">
                <a:effectLst/>
              </a:rPr>
              <a:t>ischemia, severe congestive heart failure, or hypotension.”</a:t>
            </a:r>
            <a:endParaRPr lang="en-CA" dirty="0" smtClean="0">
              <a:effectLst/>
            </a:endParaRPr>
          </a:p>
          <a:p>
            <a:r>
              <a:rPr lang="en-CA" dirty="0" smtClean="0">
                <a:effectLst/>
              </a:rPr>
              <a:t>Not as good in Aflutter (28%)</a:t>
            </a:r>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13</a:t>
            </a:fld>
            <a:endParaRPr lang="en-US"/>
          </a:p>
        </p:txBody>
      </p:sp>
    </p:spTree>
    <p:extLst>
      <p:ext uri="{BB962C8B-B14F-4D97-AF65-F5344CB8AC3E}">
        <p14:creationId xmlns:p14="http://schemas.microsoft.com/office/powerpoint/2010/main" val="3340762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14</a:t>
            </a:fld>
            <a:endParaRPr lang="en-US"/>
          </a:p>
        </p:txBody>
      </p:sp>
    </p:spTree>
    <p:extLst>
      <p:ext uri="{BB962C8B-B14F-4D97-AF65-F5344CB8AC3E}">
        <p14:creationId xmlns:p14="http://schemas.microsoft.com/office/powerpoint/2010/main" val="759512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15</a:t>
            </a:fld>
            <a:endParaRPr lang="en-US"/>
          </a:p>
        </p:txBody>
      </p:sp>
    </p:spTree>
    <p:extLst>
      <p:ext uri="{BB962C8B-B14F-4D97-AF65-F5344CB8AC3E}">
        <p14:creationId xmlns:p14="http://schemas.microsoft.com/office/powerpoint/2010/main" val="3279585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smtClean="0"/>
              <a:t>Alboni</a:t>
            </a:r>
            <a:r>
              <a:rPr lang="en-US" baseline="0" dirty="0" smtClean="0"/>
              <a:t>: seminal paper on pill in the pocket, NEJM 2004. 165 patients with ~650 CVs. Only 1 case of 1:1 flutter conduction. Didn’t use an AV nodal blocker.</a:t>
            </a:r>
            <a:endParaRPr lang="en-CA" baseline="0" dirty="0" smtClean="0"/>
          </a:p>
          <a:p>
            <a:r>
              <a:rPr lang="en-CA" baseline="0" dirty="0" smtClean="0"/>
              <a:t> </a:t>
            </a:r>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16</a:t>
            </a:fld>
            <a:endParaRPr lang="en-US"/>
          </a:p>
        </p:txBody>
      </p:sp>
    </p:spTree>
    <p:extLst>
      <p:ext uri="{BB962C8B-B14F-4D97-AF65-F5344CB8AC3E}">
        <p14:creationId xmlns:p14="http://schemas.microsoft.com/office/powerpoint/2010/main" val="3279585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17</a:t>
            </a:fld>
            <a:endParaRPr lang="en-US"/>
          </a:p>
        </p:txBody>
      </p:sp>
    </p:spTree>
    <p:extLst>
      <p:ext uri="{BB962C8B-B14F-4D97-AF65-F5344CB8AC3E}">
        <p14:creationId xmlns:p14="http://schemas.microsoft.com/office/powerpoint/2010/main" val="325668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They documented that the </a:t>
            </a:r>
            <a:r>
              <a:rPr lang="en-CA" dirty="0" err="1" smtClean="0"/>
              <a:t>QTc</a:t>
            </a:r>
            <a:r>
              <a:rPr lang="en-CA" dirty="0" smtClean="0"/>
              <a:t>  increased</a:t>
            </a:r>
            <a:r>
              <a:rPr lang="en-CA" baseline="0" dirty="0" smtClean="0"/>
              <a:t> on the ECGs until about 3 hours after the drug finished infusing, then dissipated, supporting the recommended 4-hour post-drug monitoring period</a:t>
            </a:r>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18</a:t>
            </a:fld>
            <a:endParaRPr lang="en-US"/>
          </a:p>
        </p:txBody>
      </p:sp>
    </p:spTree>
    <p:extLst>
      <p:ext uri="{BB962C8B-B14F-4D97-AF65-F5344CB8AC3E}">
        <p14:creationId xmlns:p14="http://schemas.microsoft.com/office/powerpoint/2010/main" val="3630675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baseline="0" dirty="0" smtClean="0">
                <a:solidFill>
                  <a:schemeClr val="tx1"/>
                </a:solidFill>
                <a:latin typeface="+mn-lt"/>
                <a:ea typeface="+mn-ea"/>
                <a:cs typeface="+mn-cs"/>
              </a:rPr>
              <a:t>“Should not be used in patients with…”: pulled these straight from the product monograph.</a:t>
            </a:r>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19</a:t>
            </a:fld>
            <a:endParaRPr lang="en-US"/>
          </a:p>
        </p:txBody>
      </p:sp>
    </p:spTree>
    <p:extLst>
      <p:ext uri="{BB962C8B-B14F-4D97-AF65-F5344CB8AC3E}">
        <p14:creationId xmlns:p14="http://schemas.microsoft.com/office/powerpoint/2010/main" val="4053896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Europe: approved for AF &lt; 7 d duration</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20</a:t>
            </a:fld>
            <a:endParaRPr lang="en-US"/>
          </a:p>
        </p:txBody>
      </p:sp>
    </p:spTree>
    <p:extLst>
      <p:ext uri="{BB962C8B-B14F-4D97-AF65-F5344CB8AC3E}">
        <p14:creationId xmlns:p14="http://schemas.microsoft.com/office/powerpoint/2010/main" val="2840754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21</a:t>
            </a:fld>
            <a:endParaRPr lang="en-US"/>
          </a:p>
        </p:txBody>
      </p:sp>
    </p:spTree>
    <p:extLst>
      <p:ext uri="{BB962C8B-B14F-4D97-AF65-F5344CB8AC3E}">
        <p14:creationId xmlns:p14="http://schemas.microsoft.com/office/powerpoint/2010/main" val="40538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4</a:t>
            </a:fld>
            <a:endParaRPr lang="en-US"/>
          </a:p>
        </p:txBody>
      </p:sp>
    </p:spTree>
    <p:extLst>
      <p:ext uri="{BB962C8B-B14F-4D97-AF65-F5344CB8AC3E}">
        <p14:creationId xmlns:p14="http://schemas.microsoft.com/office/powerpoint/2010/main" val="3758252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CA" b="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22</a:t>
            </a:fld>
            <a:endParaRPr lang="en-US"/>
          </a:p>
        </p:txBody>
      </p:sp>
    </p:spTree>
    <p:extLst>
      <p:ext uri="{BB962C8B-B14F-4D97-AF65-F5344CB8AC3E}">
        <p14:creationId xmlns:p14="http://schemas.microsoft.com/office/powerpoint/2010/main" val="3720084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Slide Image Placeholder 1"/>
          <p:cNvSpPr>
            <a:spLocks noGrp="1" noRot="1" noChangeAspect="1" noTextEdit="1"/>
          </p:cNvSpPr>
          <p:nvPr>
            <p:ph type="sldImg"/>
          </p:nvPr>
        </p:nvSpPr>
        <p:spPr>
          <a:ln/>
        </p:spPr>
      </p:sp>
      <p:sp>
        <p:nvSpPr>
          <p:cNvPr id="163842" name="Notes Placeholder 2"/>
          <p:cNvSpPr>
            <a:spLocks noGrp="1"/>
          </p:cNvSpPr>
          <p:nvPr>
            <p:ph type="body" idx="1"/>
          </p:nvPr>
        </p:nvSpPr>
        <p:spPr>
          <a:ln/>
        </p:spPr>
        <p:txBody>
          <a:bodyPr/>
          <a:lstStyle/>
          <a:p>
            <a:r>
              <a:rPr lang="en-US" altLang="en-US" dirty="0">
                <a:latin typeface="Arial" charset="0"/>
              </a:rPr>
              <a:t>
</a:t>
            </a:r>
          </a:p>
        </p:txBody>
      </p:sp>
      <p:sp>
        <p:nvSpPr>
          <p:cNvPr id="163843" name="Slide Number Placeholder 3"/>
          <p:cNvSpPr txBox="1">
            <a:spLocks noGrp="1"/>
          </p:cNvSpPr>
          <p:nvPr/>
        </p:nvSpPr>
        <p:spPr bwMode="auto">
          <a:xfrm>
            <a:off x="3978132" y="8842029"/>
            <a:ext cx="3043343" cy="465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24" tIns="46662" rIns="93324" bIns="46662" anchor="b"/>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DEAAC623-972D-4600-9C4F-4FFCAACEE0F5}" type="slidenum">
              <a:rPr lang="en-US" altLang="en-US" sz="1200"/>
              <a:pPr algn="r" eaLnBrk="1" hangingPunct="1"/>
              <a:t>23</a:t>
            </a:fld>
            <a:endParaRPr lang="en-US" altLang="en-US" sz="1200"/>
          </a:p>
        </p:txBody>
      </p:sp>
    </p:spTree>
    <p:extLst>
      <p:ext uri="{BB962C8B-B14F-4D97-AF65-F5344CB8AC3E}">
        <p14:creationId xmlns:p14="http://schemas.microsoft.com/office/powerpoint/2010/main" val="27992731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How long with each drug require a monitored bed in the ED? (minimum)</a:t>
            </a:r>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24</a:t>
            </a:fld>
            <a:endParaRPr lang="en-US"/>
          </a:p>
        </p:txBody>
      </p:sp>
    </p:spTree>
    <p:extLst>
      <p:ext uri="{BB962C8B-B14F-4D97-AF65-F5344CB8AC3E}">
        <p14:creationId xmlns:p14="http://schemas.microsoft.com/office/powerpoint/2010/main" val="792318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25</a:t>
            </a:fld>
            <a:endParaRPr lang="en-US"/>
          </a:p>
        </p:txBody>
      </p:sp>
    </p:spTree>
    <p:extLst>
      <p:ext uri="{BB962C8B-B14F-4D97-AF65-F5344CB8AC3E}">
        <p14:creationId xmlns:p14="http://schemas.microsoft.com/office/powerpoint/2010/main" val="3200957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7 vials </a:t>
            </a:r>
            <a:r>
              <a:rPr lang="en-US" dirty="0" err="1" smtClean="0"/>
              <a:t>amio</a:t>
            </a:r>
            <a:r>
              <a:rPr lang="en-US" dirty="0" smtClean="0"/>
              <a:t> (~$28)</a:t>
            </a:r>
            <a:endParaRPr lang="en-US"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26</a:t>
            </a:fld>
            <a:endParaRPr lang="en-US"/>
          </a:p>
        </p:txBody>
      </p:sp>
    </p:spTree>
    <p:extLst>
      <p:ext uri="{BB962C8B-B14F-4D97-AF65-F5344CB8AC3E}">
        <p14:creationId xmlns:p14="http://schemas.microsoft.com/office/powerpoint/2010/main" val="1209670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28</a:t>
            </a:fld>
            <a:endParaRPr lang="en-US"/>
          </a:p>
        </p:txBody>
      </p:sp>
    </p:spTree>
    <p:extLst>
      <p:ext uri="{BB962C8B-B14F-4D97-AF65-F5344CB8AC3E}">
        <p14:creationId xmlns:p14="http://schemas.microsoft.com/office/powerpoint/2010/main" val="3286033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LVH but no HF: </a:t>
            </a:r>
            <a:r>
              <a:rPr lang="en-US" dirty="0" err="1" smtClean="0"/>
              <a:t>Uptodate</a:t>
            </a:r>
            <a:r>
              <a:rPr lang="en-US" dirty="0" smtClean="0"/>
              <a:t> says ibutilide</a:t>
            </a:r>
          </a:p>
          <a:p>
            <a:r>
              <a:rPr lang="en-US" dirty="0" smtClean="0"/>
              <a:t>If you assess HF to be mild, NYHA</a:t>
            </a:r>
            <a:r>
              <a:rPr lang="en-US" baseline="0" dirty="0" smtClean="0"/>
              <a:t> I/II, could give </a:t>
            </a:r>
            <a:r>
              <a:rPr lang="en-US" baseline="0" dirty="0" err="1" smtClean="0"/>
              <a:t>vernakalant</a:t>
            </a:r>
            <a:r>
              <a:rPr lang="en-US" baseline="0" dirty="0" smtClean="0"/>
              <a:t>, provided no hypotension (or severe AS), according to ESC guidelines</a:t>
            </a:r>
            <a:endParaRPr lang="en-US"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29</a:t>
            </a:fld>
            <a:endParaRPr lang="en-US"/>
          </a:p>
        </p:txBody>
      </p:sp>
    </p:spTree>
    <p:extLst>
      <p:ext uri="{BB962C8B-B14F-4D97-AF65-F5344CB8AC3E}">
        <p14:creationId xmlns:p14="http://schemas.microsoft.com/office/powerpoint/2010/main" val="25558046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32</a:t>
            </a:fld>
            <a:endParaRPr lang="en-US"/>
          </a:p>
        </p:txBody>
      </p:sp>
    </p:spTree>
    <p:extLst>
      <p:ext uri="{BB962C8B-B14F-4D97-AF65-F5344CB8AC3E}">
        <p14:creationId xmlns:p14="http://schemas.microsoft.com/office/powerpoint/2010/main" val="118734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5</a:t>
            </a:fld>
            <a:endParaRPr lang="en-US"/>
          </a:p>
        </p:txBody>
      </p:sp>
    </p:spTree>
    <p:extLst>
      <p:ext uri="{BB962C8B-B14F-4D97-AF65-F5344CB8AC3E}">
        <p14:creationId xmlns:p14="http://schemas.microsoft.com/office/powerpoint/2010/main" val="131656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6</a:t>
            </a:fld>
            <a:endParaRPr lang="en-US"/>
          </a:p>
        </p:txBody>
      </p:sp>
    </p:spTree>
    <p:extLst>
      <p:ext uri="{BB962C8B-B14F-4D97-AF65-F5344CB8AC3E}">
        <p14:creationId xmlns:p14="http://schemas.microsoft.com/office/powerpoint/2010/main" val="375825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6618">
              <a:defRPr/>
            </a:pPr>
            <a:endParaRPr lang="en-US"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7</a:t>
            </a:fld>
            <a:endParaRPr lang="en-US"/>
          </a:p>
        </p:txBody>
      </p:sp>
    </p:spTree>
    <p:extLst>
      <p:ext uri="{BB962C8B-B14F-4D97-AF65-F5344CB8AC3E}">
        <p14:creationId xmlns:p14="http://schemas.microsoft.com/office/powerpoint/2010/main" val="82618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8</a:t>
            </a:fld>
            <a:endParaRPr lang="en-US"/>
          </a:p>
        </p:txBody>
      </p:sp>
    </p:spTree>
    <p:extLst>
      <p:ext uri="{BB962C8B-B14F-4D97-AF65-F5344CB8AC3E}">
        <p14:creationId xmlns:p14="http://schemas.microsoft.com/office/powerpoint/2010/main" val="1568478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List directly from the 2016 ESC </a:t>
            </a:r>
            <a:r>
              <a:rPr lang="en-US" baseline="0" dirty="0" smtClean="0"/>
              <a:t>guidelines (</a:t>
            </a:r>
            <a:r>
              <a:rPr lang="en-US" baseline="0" dirty="0" err="1" smtClean="0"/>
              <a:t>Kirchoff</a:t>
            </a:r>
            <a:r>
              <a:rPr lang="en-US" baseline="0" dirty="0" smtClean="0"/>
              <a:t>)</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9</a:t>
            </a:fld>
            <a:endParaRPr lang="en-US"/>
          </a:p>
        </p:txBody>
      </p:sp>
    </p:spTree>
    <p:extLst>
      <p:ext uri="{BB962C8B-B14F-4D97-AF65-F5344CB8AC3E}">
        <p14:creationId xmlns:p14="http://schemas.microsoft.com/office/powerpoint/2010/main" val="1568478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10</a:t>
            </a:fld>
            <a:endParaRPr lang="en-US"/>
          </a:p>
        </p:txBody>
      </p:sp>
    </p:spTree>
    <p:extLst>
      <p:ext uri="{BB962C8B-B14F-4D97-AF65-F5344CB8AC3E}">
        <p14:creationId xmlns:p14="http://schemas.microsoft.com/office/powerpoint/2010/main" val="1814979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p:txBody>
      </p:sp>
      <p:sp>
        <p:nvSpPr>
          <p:cNvPr id="4" name="Slide Number Placeholder 3"/>
          <p:cNvSpPr>
            <a:spLocks noGrp="1"/>
          </p:cNvSpPr>
          <p:nvPr>
            <p:ph type="sldNum" sz="quarter" idx="10"/>
          </p:nvPr>
        </p:nvSpPr>
        <p:spPr/>
        <p:txBody>
          <a:bodyPr/>
          <a:lstStyle/>
          <a:p>
            <a:pPr>
              <a:defRPr/>
            </a:pPr>
            <a:fld id="{D2953B03-A844-43C3-A46C-20B8FA535073}" type="slidenum">
              <a:rPr lang="en-US" smtClean="0"/>
              <a:pPr>
                <a:defRPr/>
              </a:pPr>
              <a:t>11</a:t>
            </a:fld>
            <a:endParaRPr lang="en-US"/>
          </a:p>
        </p:txBody>
      </p:sp>
    </p:spTree>
    <p:extLst>
      <p:ext uri="{BB962C8B-B14F-4D97-AF65-F5344CB8AC3E}">
        <p14:creationId xmlns:p14="http://schemas.microsoft.com/office/powerpoint/2010/main" val="2528830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4" name="Straight Connector 6"/>
          <p:cNvCxnSpPr/>
          <p:nvPr userDrawn="1"/>
        </p:nvCxnSpPr>
        <p:spPr>
          <a:xfrm>
            <a:off x="228600" y="4572000"/>
            <a:ext cx="8686800" cy="0"/>
          </a:xfrm>
          <a:prstGeom prst="line">
            <a:avLst/>
          </a:prstGeom>
          <a:ln w="50800">
            <a:solidFill>
              <a:srgbClr val="009FDF"/>
            </a:solidFill>
          </a:ln>
          <a:effectLst/>
        </p:spPr>
        <p:style>
          <a:lnRef idx="2">
            <a:schemeClr val="accent1"/>
          </a:lnRef>
          <a:fillRef idx="0">
            <a:schemeClr val="accent1"/>
          </a:fillRef>
          <a:effectRef idx="1">
            <a:schemeClr val="accent1"/>
          </a:effectRef>
          <a:fontRef idx="minor">
            <a:schemeClr val="tx1"/>
          </a:fontRef>
        </p:style>
      </p:cxnSp>
      <p:sp>
        <p:nvSpPr>
          <p:cNvPr id="5" name="TextBox 4"/>
          <p:cNvSpPr txBox="1"/>
          <p:nvPr userDrawn="1"/>
        </p:nvSpPr>
        <p:spPr>
          <a:xfrm>
            <a:off x="6226175" y="6100763"/>
            <a:ext cx="1279525" cy="341312"/>
          </a:xfrm>
          <a:prstGeom prst="rect">
            <a:avLst/>
          </a:prstGeom>
        </p:spPr>
        <p:txBody>
          <a:bodyPr lIns="0" tIns="0" rIns="0" bIns="0"/>
          <a:lstStyle/>
          <a:p>
            <a:pPr fontAlgn="auto">
              <a:spcBef>
                <a:spcPts val="0"/>
              </a:spcBef>
              <a:spcAft>
                <a:spcPts val="0"/>
              </a:spcAft>
              <a:defRPr/>
            </a:pPr>
            <a:endParaRPr lang="en-CA" b="1" dirty="0">
              <a:latin typeface="+mn-lt"/>
              <a:cs typeface="+mn-cs"/>
            </a:endParaRPr>
          </a:p>
        </p:txBody>
      </p:sp>
      <p:sp>
        <p:nvSpPr>
          <p:cNvPr id="6" name="Footer Placeholder 4"/>
          <p:cNvSpPr txBox="1">
            <a:spLocks/>
          </p:cNvSpPr>
          <p:nvPr userDrawn="1"/>
        </p:nvSpPr>
        <p:spPr>
          <a:xfrm>
            <a:off x="246063" y="6629400"/>
            <a:ext cx="3976687" cy="365125"/>
          </a:xfrm>
          <a:prstGeom prst="rect">
            <a:avLst/>
          </a:prstGeom>
        </p:spPr>
        <p:txBody>
          <a:bodyPr lIns="0" tIns="0" rIns="0" bIns="0"/>
          <a:lstStyle>
            <a:defPPr>
              <a:defRPr lang="en-US"/>
            </a:defPPr>
            <a:lvl1pPr marL="0" algn="l" defTabSz="457200" rtl="0" eaLnBrk="1" latinLnBrk="0" hangingPunct="1">
              <a:defRPr sz="800" kern="0" cap="all" spc="100">
                <a:solidFill>
                  <a:srgbClr val="00579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b="1" cap="none" dirty="0" smtClean="0">
                <a:solidFill>
                  <a:srgbClr val="001A72"/>
                </a:solidFill>
                <a:latin typeface="Arial"/>
                <a:cs typeface="Arial"/>
              </a:rPr>
              <a:t>Institute for Clinical Evaluative Sciences</a:t>
            </a:r>
          </a:p>
        </p:txBody>
      </p:sp>
      <p:cxnSp>
        <p:nvCxnSpPr>
          <p:cNvPr id="7" name="Straight Connector 13"/>
          <p:cNvCxnSpPr/>
          <p:nvPr userDrawn="1"/>
        </p:nvCxnSpPr>
        <p:spPr>
          <a:xfrm>
            <a:off x="228600" y="65024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pic>
        <p:nvPicPr>
          <p:cNvPr id="8" name="Picture 2"/>
          <p:cNvPicPr>
            <a:picLocks noChangeAspect="1" noChangeArrowheads="1"/>
          </p:cNvPicPr>
          <p:nvPr userDrawn="1"/>
        </p:nvPicPr>
        <p:blipFill>
          <a:blip r:embed="rId2"/>
          <a:srcRect/>
          <a:stretch>
            <a:fillRect/>
          </a:stretch>
        </p:blipFill>
        <p:spPr bwMode="auto">
          <a:xfrm>
            <a:off x="7177088" y="2505075"/>
            <a:ext cx="1122362" cy="1116013"/>
          </a:xfrm>
          <a:prstGeom prst="rect">
            <a:avLst/>
          </a:prstGeom>
          <a:noFill/>
          <a:ln w="9525">
            <a:noFill/>
            <a:miter lim="800000"/>
            <a:headEnd/>
            <a:tailEnd/>
          </a:ln>
        </p:spPr>
      </p:pic>
      <p:sp>
        <p:nvSpPr>
          <p:cNvPr id="2" name="Title 1"/>
          <p:cNvSpPr>
            <a:spLocks noGrp="1"/>
          </p:cNvSpPr>
          <p:nvPr>
            <p:ph type="title"/>
          </p:nvPr>
        </p:nvSpPr>
        <p:spPr>
          <a:xfrm>
            <a:off x="685800" y="2949223"/>
            <a:ext cx="6219441" cy="1466955"/>
          </a:xfrm>
        </p:spPr>
        <p:txBody>
          <a:bodyPr tIns="0" anchor="t">
            <a:noAutofit/>
          </a:bodyPr>
          <a:lstStyle>
            <a:lvl1pPr algn="l">
              <a:lnSpc>
                <a:spcPct val="90000"/>
              </a:lnSpc>
              <a:defRPr lang="en-US" sz="4000" b="0" i="0" kern="1200" smtClean="0">
                <a:solidFill>
                  <a:srgbClr val="001A72"/>
                </a:solidFill>
                <a:latin typeface="Arial" charset="0"/>
                <a:ea typeface="+mj-ea"/>
                <a:cs typeface="Arial" charset="0"/>
              </a:defRPr>
            </a:lvl1pPr>
          </a:lstStyle>
          <a:p>
            <a:r>
              <a:rPr lang="en-US" dirty="0" smtClean="0"/>
              <a:t>Click to edit Master title style</a:t>
            </a:r>
            <a:endParaRPr lang="en-US" dirty="0"/>
          </a:p>
        </p:txBody>
      </p:sp>
      <p:sp>
        <p:nvSpPr>
          <p:cNvPr id="13" name="Subtitle 2"/>
          <p:cNvSpPr>
            <a:spLocks noGrp="1"/>
          </p:cNvSpPr>
          <p:nvPr>
            <p:ph type="subTitle" idx="1"/>
          </p:nvPr>
        </p:nvSpPr>
        <p:spPr>
          <a:xfrm>
            <a:off x="685800" y="4879262"/>
            <a:ext cx="4141752" cy="282129"/>
          </a:xfrm>
          <a:prstGeom prst="rect">
            <a:avLst/>
          </a:prstGeom>
        </p:spPr>
        <p:txBody>
          <a:bodyPr>
            <a:spAutoFit/>
          </a:bodyPr>
          <a:lstStyle>
            <a:lvl1pPr marL="0" indent="0" algn="l">
              <a:lnSpc>
                <a:spcPts val="2160"/>
              </a:lnSpc>
              <a:spcBef>
                <a:spcPts val="0"/>
              </a:spcBef>
              <a:buNone/>
              <a:defRPr lang="en-US" sz="1600" kern="1800" cap="none" dirty="0">
                <a:solidFill>
                  <a:srgbClr val="009FDF"/>
                </a:solidFill>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cxnSp>
        <p:nvCxnSpPr>
          <p:cNvPr id="4" name="Straight Connector 10"/>
          <p:cNvCxnSpPr/>
          <p:nvPr userDrawn="1"/>
        </p:nvCxnSpPr>
        <p:spPr>
          <a:xfrm>
            <a:off x="228600" y="65024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11"/>
          <p:cNvCxnSpPr/>
          <p:nvPr userDrawn="1"/>
        </p:nvCxnSpPr>
        <p:spPr>
          <a:xfrm>
            <a:off x="228600" y="228600"/>
            <a:ext cx="8686800" cy="0"/>
          </a:xfrm>
          <a:prstGeom prst="line">
            <a:avLst/>
          </a:prstGeom>
          <a:ln w="50800">
            <a:solidFill>
              <a:srgbClr val="009FDF"/>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12"/>
          <p:cNvCxnSpPr/>
          <p:nvPr userDrawn="1"/>
        </p:nvCxnSpPr>
        <p:spPr>
          <a:xfrm>
            <a:off x="228600" y="18288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0" y="408434"/>
            <a:ext cx="7904598" cy="1340170"/>
          </a:xfrm>
        </p:spPr>
        <p:txBody>
          <a:bodyPr/>
          <a:lstStyle>
            <a:lvl1pPr>
              <a:defRPr lang="en-US" sz="3600" b="1" kern="1200" baseline="0" dirty="0" smtClean="0">
                <a:solidFill>
                  <a:srgbClr val="001A72"/>
                </a:solidFill>
                <a:latin typeface="Arial" charset="0"/>
                <a:ea typeface="+mj-ea"/>
                <a:cs typeface="Arial" charset="0"/>
              </a:defRPr>
            </a:lvl1pPr>
          </a:lstStyle>
          <a:p>
            <a:r>
              <a:rPr lang="en-US" dirty="0" smtClean="0"/>
              <a:t>Click to edit Master title style</a:t>
            </a:r>
            <a:endParaRPr lang="en-US" dirty="0"/>
          </a:p>
        </p:txBody>
      </p:sp>
      <p:sp>
        <p:nvSpPr>
          <p:cNvPr id="8" name="Content Placeholder 21"/>
          <p:cNvSpPr>
            <a:spLocks noGrp="1"/>
          </p:cNvSpPr>
          <p:nvPr>
            <p:ph sz="quarter" idx="12"/>
          </p:nvPr>
        </p:nvSpPr>
        <p:spPr>
          <a:xfrm>
            <a:off x="689872" y="2011680"/>
            <a:ext cx="7900526" cy="4499720"/>
          </a:xfrm>
          <a:prstGeom prst="rect">
            <a:avLst/>
          </a:prstGeom>
        </p:spPr>
        <p:txBody>
          <a:bodyPr numCol="1" spcCol="228600">
            <a:normAutofit/>
          </a:bodyPr>
          <a:lstStyle>
            <a:lvl1pPr marL="0" indent="0">
              <a:lnSpc>
                <a:spcPct val="100000"/>
              </a:lnSpc>
              <a:spcBef>
                <a:spcPts val="0"/>
              </a:spcBef>
              <a:spcAft>
                <a:spcPts val="600"/>
              </a:spcAft>
              <a:buFont typeface="+mj-lt"/>
              <a:buNone/>
              <a:defRPr lang="en-US" sz="2400" b="1" i="0" kern="1200" baseline="0" dirty="0" smtClean="0">
                <a:solidFill>
                  <a:srgbClr val="001A72"/>
                </a:solidFill>
                <a:latin typeface="Arial" charset="0"/>
                <a:ea typeface="Batang" panose="02030600000101010101" pitchFamily="18" charset="-127"/>
                <a:cs typeface="Arial" charset="0"/>
              </a:defRPr>
            </a:lvl1pPr>
            <a:lvl2pPr marL="917575" indent="-460375">
              <a:lnSpc>
                <a:spcPct val="100000"/>
              </a:lnSpc>
              <a:spcBef>
                <a:spcPts val="0"/>
              </a:spcBef>
              <a:spcAft>
                <a:spcPts val="600"/>
              </a:spcAft>
              <a:buFont typeface="Arial" panose="020B0604020202020204" pitchFamily="34" charset="0"/>
              <a:buChar char="•"/>
              <a:defRPr lang="en-US" sz="2000" b="1" i="0" kern="1200" baseline="0" dirty="0" smtClean="0">
                <a:solidFill>
                  <a:srgbClr val="2D5FFF"/>
                </a:solidFill>
                <a:latin typeface="Bookman Old Style" panose="02050604050505020204" pitchFamily="18" charset="0"/>
                <a:ea typeface="+mn-ea"/>
                <a:cs typeface="Arial"/>
              </a:defRPr>
            </a:lvl2pPr>
            <a:lvl3pPr marL="1371600" indent="-457200">
              <a:lnSpc>
                <a:spcPct val="100000"/>
              </a:lnSpc>
              <a:spcBef>
                <a:spcPts val="0"/>
              </a:spcBef>
              <a:spcAft>
                <a:spcPts val="600"/>
              </a:spcAft>
              <a:defRPr lang="en-US" sz="2000" b="0" kern="1200" dirty="0" smtClean="0">
                <a:solidFill>
                  <a:srgbClr val="009FDF"/>
                </a:solidFill>
                <a:latin typeface="Arial" charset="0"/>
                <a:ea typeface="+mn-ea"/>
                <a:cs typeface="Arial"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1"/>
            <a:endParaRPr lang="en-US" dirty="0" smtClean="0"/>
          </a:p>
        </p:txBody>
      </p:sp>
      <p:sp>
        <p:nvSpPr>
          <p:cNvPr id="7" name="Slide Number Placeholder 3"/>
          <p:cNvSpPr>
            <a:spLocks noGrp="1"/>
          </p:cNvSpPr>
          <p:nvPr>
            <p:ph type="sldNum" sz="quarter" idx="13"/>
          </p:nvPr>
        </p:nvSpPr>
        <p:spPr/>
        <p:txBody>
          <a:bodyPr/>
          <a:lstStyle>
            <a:lvl1pPr>
              <a:defRPr/>
            </a:lvl1pPr>
          </a:lstStyle>
          <a:p>
            <a:pPr>
              <a:defRPr/>
            </a:pPr>
            <a:fld id="{3EEECBA3-D4C1-4DA3-ACC2-5A4B8A6796E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cxnSp>
        <p:nvCxnSpPr>
          <p:cNvPr id="4" name="Straight Connector 10"/>
          <p:cNvCxnSpPr/>
          <p:nvPr userDrawn="1"/>
        </p:nvCxnSpPr>
        <p:spPr>
          <a:xfrm>
            <a:off x="228600" y="65024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11"/>
          <p:cNvCxnSpPr/>
          <p:nvPr userDrawn="1"/>
        </p:nvCxnSpPr>
        <p:spPr>
          <a:xfrm>
            <a:off x="228600" y="228600"/>
            <a:ext cx="8686800" cy="0"/>
          </a:xfrm>
          <a:prstGeom prst="line">
            <a:avLst/>
          </a:prstGeom>
          <a:ln w="50800">
            <a:solidFill>
              <a:srgbClr val="009FDF"/>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12"/>
          <p:cNvCxnSpPr/>
          <p:nvPr userDrawn="1"/>
        </p:nvCxnSpPr>
        <p:spPr>
          <a:xfrm>
            <a:off x="228600" y="18288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0" y="408434"/>
            <a:ext cx="7904598" cy="1340170"/>
          </a:xfrm>
        </p:spPr>
        <p:txBody>
          <a:bodyPr/>
          <a:lstStyle>
            <a:lvl1pPr>
              <a:defRPr lang="en-US" sz="3600" b="1" kern="1200" baseline="0" dirty="0" smtClean="0">
                <a:solidFill>
                  <a:srgbClr val="001A72"/>
                </a:solidFill>
                <a:latin typeface="Georgia" panose="02040502050405020303" pitchFamily="18" charset="0"/>
                <a:ea typeface="+mj-ea"/>
                <a:cs typeface="Arial" charset="0"/>
              </a:defRPr>
            </a:lvl1pPr>
          </a:lstStyle>
          <a:p>
            <a:r>
              <a:rPr lang="en-US" dirty="0" smtClean="0"/>
              <a:t>Click to edit Master title style</a:t>
            </a:r>
            <a:endParaRPr lang="en-US" dirty="0"/>
          </a:p>
        </p:txBody>
      </p:sp>
      <p:sp>
        <p:nvSpPr>
          <p:cNvPr id="8" name="Content Placeholder 21"/>
          <p:cNvSpPr>
            <a:spLocks noGrp="1"/>
          </p:cNvSpPr>
          <p:nvPr>
            <p:ph sz="quarter" idx="12"/>
          </p:nvPr>
        </p:nvSpPr>
        <p:spPr>
          <a:xfrm>
            <a:off x="685800" y="2011680"/>
            <a:ext cx="7900526" cy="4499720"/>
          </a:xfrm>
          <a:prstGeom prst="rect">
            <a:avLst/>
          </a:prstGeom>
        </p:spPr>
        <p:txBody>
          <a:bodyPr numCol="1" spcCol="228600">
            <a:normAutofit/>
          </a:bodyPr>
          <a:lstStyle>
            <a:lvl1pPr marL="741363" indent="-741363">
              <a:lnSpc>
                <a:spcPct val="100000"/>
              </a:lnSpc>
              <a:spcBef>
                <a:spcPts val="0"/>
              </a:spcBef>
              <a:spcAft>
                <a:spcPts val="600"/>
              </a:spcAft>
              <a:buFont typeface="+mj-lt"/>
              <a:buAutoNum type="arabicParenR"/>
              <a:defRPr lang="en-US" sz="2800" b="1" i="0" kern="1200" baseline="0" dirty="0" smtClean="0">
                <a:solidFill>
                  <a:srgbClr val="005799"/>
                </a:solidFill>
                <a:latin typeface="Cambria" panose="02040503050406030204" pitchFamily="18" charset="0"/>
                <a:ea typeface="Batang" panose="02030600000101010101" pitchFamily="18" charset="-127"/>
                <a:cs typeface="Arial"/>
              </a:defRPr>
            </a:lvl1pPr>
            <a:lvl2pPr marL="1147763" indent="-346075">
              <a:lnSpc>
                <a:spcPct val="100000"/>
              </a:lnSpc>
              <a:spcBef>
                <a:spcPts val="0"/>
              </a:spcBef>
              <a:spcAft>
                <a:spcPts val="600"/>
              </a:spcAft>
              <a:buFont typeface="Arial" panose="020B0604020202020204" pitchFamily="34" charset="0"/>
              <a:buChar char="•"/>
              <a:defRPr lang="en-US" sz="2800" b="1" i="0" kern="1200" baseline="0" dirty="0" smtClean="0">
                <a:solidFill>
                  <a:srgbClr val="2D5FFF"/>
                </a:solidFill>
                <a:latin typeface="Bookman Old Style" panose="02050604050505020204" pitchFamily="18" charset="0"/>
                <a:ea typeface="+mn-ea"/>
                <a:cs typeface="Arial"/>
              </a:defRPr>
            </a:lvl2pPr>
            <a:lvl3pPr marL="1544638" indent="-396875">
              <a:lnSpc>
                <a:spcPct val="100000"/>
              </a:lnSpc>
              <a:spcBef>
                <a:spcPts val="0"/>
              </a:spcBef>
              <a:spcAft>
                <a:spcPts val="600"/>
              </a:spcAft>
              <a:defRPr lang="en-US" sz="2400" kern="1200" dirty="0" smtClean="0">
                <a:solidFill>
                  <a:srgbClr val="0092D2"/>
                </a:solidFill>
                <a:latin typeface="Bookman Old Style" panose="02050604050505020204" pitchFamily="18" charset="0"/>
                <a:ea typeface="+mn-ea"/>
                <a:cs typeface="Arial"/>
              </a:defRPr>
            </a:lvl3pPr>
            <a:lvl4pPr marL="1828800" indent="-284163">
              <a:defRPr sz="20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1"/>
            <a:endParaRPr lang="en-US" dirty="0" smtClean="0"/>
          </a:p>
        </p:txBody>
      </p:sp>
      <p:sp>
        <p:nvSpPr>
          <p:cNvPr id="7" name="Slide Number Placeholder 3"/>
          <p:cNvSpPr>
            <a:spLocks noGrp="1"/>
          </p:cNvSpPr>
          <p:nvPr>
            <p:ph type="sldNum" sz="quarter" idx="13"/>
          </p:nvPr>
        </p:nvSpPr>
        <p:spPr/>
        <p:txBody>
          <a:bodyPr/>
          <a:lstStyle>
            <a:lvl1pPr>
              <a:defRPr/>
            </a:lvl1pPr>
          </a:lstStyle>
          <a:p>
            <a:pPr>
              <a:defRPr/>
            </a:pPr>
            <a:fld id="{3EEECBA3-D4C1-4DA3-ACC2-5A4B8A6796E7}" type="slidenum">
              <a:rPr lang="en-US"/>
              <a:pPr>
                <a:defRPr/>
              </a:pPr>
              <a:t>‹#›</a:t>
            </a:fld>
            <a:endParaRPr lang="en-US" dirty="0"/>
          </a:p>
        </p:txBody>
      </p:sp>
    </p:spTree>
    <p:extLst>
      <p:ext uri="{BB962C8B-B14F-4D97-AF65-F5344CB8AC3E}">
        <p14:creationId xmlns:p14="http://schemas.microsoft.com/office/powerpoint/2010/main" val="77531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cxnSp>
        <p:nvCxnSpPr>
          <p:cNvPr id="5" name="Straight Connector 8"/>
          <p:cNvCxnSpPr/>
          <p:nvPr userDrawn="1"/>
        </p:nvCxnSpPr>
        <p:spPr>
          <a:xfrm>
            <a:off x="228600" y="4572000"/>
            <a:ext cx="8686800" cy="0"/>
          </a:xfrm>
          <a:prstGeom prst="line">
            <a:avLst/>
          </a:prstGeom>
          <a:ln w="50800">
            <a:solidFill>
              <a:srgbClr val="009FDF"/>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10"/>
          <p:cNvCxnSpPr/>
          <p:nvPr userDrawn="1"/>
        </p:nvCxnSpPr>
        <p:spPr>
          <a:xfrm>
            <a:off x="228600" y="6502400"/>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sp>
        <p:nvSpPr>
          <p:cNvPr id="19" name="Title 1"/>
          <p:cNvSpPr>
            <a:spLocks noGrp="1"/>
          </p:cNvSpPr>
          <p:nvPr>
            <p:ph type="title"/>
          </p:nvPr>
        </p:nvSpPr>
        <p:spPr>
          <a:xfrm>
            <a:off x="685032" y="2948455"/>
            <a:ext cx="6219441" cy="1466955"/>
          </a:xfrm>
        </p:spPr>
        <p:txBody>
          <a:bodyPr tIns="0" anchor="t">
            <a:noAutofit/>
          </a:bodyPr>
          <a:lstStyle>
            <a:lvl1pPr algn="l">
              <a:lnSpc>
                <a:spcPct val="90000"/>
              </a:lnSpc>
              <a:defRPr sz="2800" b="1" i="0">
                <a:solidFill>
                  <a:srgbClr val="001A72"/>
                </a:solidFill>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685799" y="4879262"/>
            <a:ext cx="5172997" cy="271869"/>
          </a:xfrm>
          <a:prstGeom prst="rect">
            <a:avLst/>
          </a:prstGeom>
        </p:spPr>
        <p:txBody>
          <a:bodyPr>
            <a:spAutoFit/>
          </a:bodyPr>
          <a:lstStyle>
            <a:lvl1pPr marL="285750" indent="-285750" algn="l">
              <a:lnSpc>
                <a:spcPts val="2160"/>
              </a:lnSpc>
              <a:spcBef>
                <a:spcPts val="0"/>
              </a:spcBef>
              <a:buFont typeface="Arial"/>
              <a:buChar char="•"/>
              <a:defRPr sz="1600" kern="1800" cap="none">
                <a:solidFill>
                  <a:srgbClr val="001A7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3" name="Text Placeholder 22"/>
          <p:cNvSpPr>
            <a:spLocks noGrp="1"/>
          </p:cNvSpPr>
          <p:nvPr>
            <p:ph type="body" sz="quarter" idx="12"/>
          </p:nvPr>
        </p:nvSpPr>
        <p:spPr>
          <a:xfrm>
            <a:off x="685032" y="2467634"/>
            <a:ext cx="6199528" cy="346075"/>
          </a:xfrm>
        </p:spPr>
        <p:txBody>
          <a:bodyPr/>
          <a:lstStyle>
            <a:lvl1pPr>
              <a:defRPr>
                <a:solidFill>
                  <a:srgbClr val="001A72"/>
                </a:solidFill>
              </a:defRPr>
            </a:lvl1pPr>
          </a:lstStyle>
          <a:p>
            <a:pPr lvl="0"/>
            <a:r>
              <a:rPr lang="en-US" dirty="0" smtClean="0"/>
              <a:t>Click to edit Master text styles</a:t>
            </a:r>
          </a:p>
        </p:txBody>
      </p:sp>
      <p:sp>
        <p:nvSpPr>
          <p:cNvPr id="7" name="Slide Number Placeholder 3"/>
          <p:cNvSpPr>
            <a:spLocks noGrp="1"/>
          </p:cNvSpPr>
          <p:nvPr>
            <p:ph type="sldNum" sz="quarter" idx="13"/>
          </p:nvPr>
        </p:nvSpPr>
        <p:spPr/>
        <p:txBody>
          <a:bodyPr/>
          <a:lstStyle>
            <a:lvl1pPr>
              <a:defRPr/>
            </a:lvl1pPr>
          </a:lstStyle>
          <a:p>
            <a:pPr>
              <a:defRPr/>
            </a:pPr>
            <a:fld id="{40B948CB-1F09-49A3-9111-E7C13A6926C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3179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5800" y="407988"/>
            <a:ext cx="7904163" cy="133985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8" name="Footer Placeholder 4"/>
          <p:cNvSpPr txBox="1">
            <a:spLocks/>
          </p:cNvSpPr>
          <p:nvPr/>
        </p:nvSpPr>
        <p:spPr>
          <a:xfrm>
            <a:off x="685800" y="6629400"/>
            <a:ext cx="3975100" cy="365125"/>
          </a:xfrm>
          <a:prstGeom prst="rect">
            <a:avLst/>
          </a:prstGeom>
        </p:spPr>
        <p:txBody>
          <a:bodyPr lIns="0" tIns="0" rIns="0" bIns="0"/>
          <a:lstStyle>
            <a:defPPr>
              <a:defRPr lang="en-US"/>
            </a:defPPr>
            <a:lvl1pPr marL="0" algn="l" defTabSz="457200" rtl="0" eaLnBrk="1" latinLnBrk="0" hangingPunct="1">
              <a:defRPr sz="800" kern="0" cap="all" spc="100">
                <a:solidFill>
                  <a:srgbClr val="005799"/>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b="1" cap="none" dirty="0" smtClean="0">
                <a:solidFill>
                  <a:srgbClr val="001A72"/>
                </a:solidFill>
                <a:latin typeface="Arial"/>
                <a:cs typeface="Arial"/>
              </a:rPr>
              <a:t>Institute for Clinical Evaluative Sciences</a:t>
            </a:r>
          </a:p>
        </p:txBody>
      </p:sp>
      <p:cxnSp>
        <p:nvCxnSpPr>
          <p:cNvPr id="7" name="Straight Connector 6"/>
          <p:cNvCxnSpPr/>
          <p:nvPr/>
        </p:nvCxnSpPr>
        <p:spPr>
          <a:xfrm>
            <a:off x="228600" y="6519863"/>
            <a:ext cx="8686800" cy="0"/>
          </a:xfrm>
          <a:prstGeom prst="line">
            <a:avLst/>
          </a:prstGeom>
          <a:ln w="3175">
            <a:solidFill>
              <a:srgbClr val="009FDF"/>
            </a:solidFill>
          </a:ln>
          <a:effectLst/>
        </p:spPr>
        <p:style>
          <a:lnRef idx="2">
            <a:schemeClr val="accent1"/>
          </a:lnRef>
          <a:fillRef idx="0">
            <a:schemeClr val="accent1"/>
          </a:fillRef>
          <a:effectRef idx="1">
            <a:schemeClr val="accent1"/>
          </a:effectRef>
          <a:fontRef idx="minor">
            <a:schemeClr val="tx1"/>
          </a:fontRef>
        </p:style>
      </p:cxnSp>
      <p:sp>
        <p:nvSpPr>
          <p:cNvPr id="39" name="Footer Placeholder 4"/>
          <p:cNvSpPr>
            <a:spLocks noGrp="1"/>
          </p:cNvSpPr>
          <p:nvPr>
            <p:ph type="ftr" sz="quarter" idx="3"/>
          </p:nvPr>
        </p:nvSpPr>
        <p:spPr>
          <a:xfrm>
            <a:off x="5694363" y="6640513"/>
            <a:ext cx="2895600" cy="365125"/>
          </a:xfrm>
          <a:prstGeom prst="rect">
            <a:avLst/>
          </a:prstGeom>
        </p:spPr>
        <p:txBody>
          <a:bodyPr vert="horz" lIns="91440" tIns="0" rIns="0" bIns="0" rtlCol="0" anchor="t" anchorCtr="0"/>
          <a:lstStyle>
            <a:lvl1pPr algn="r" fontAlgn="auto">
              <a:spcBef>
                <a:spcPts val="0"/>
              </a:spcBef>
              <a:spcAft>
                <a:spcPts val="0"/>
              </a:spcAft>
              <a:defRPr sz="800" b="0" i="0" kern="0" cap="none" spc="100">
                <a:solidFill>
                  <a:schemeClr val="tx1">
                    <a:lumMod val="50000"/>
                    <a:lumOff val="50000"/>
                  </a:schemeClr>
                </a:solidFill>
                <a:latin typeface="Arial"/>
                <a:cs typeface="Arial"/>
              </a:defRPr>
            </a:lvl1pPr>
          </a:lstStyle>
          <a:p>
            <a:pPr>
              <a:defRPr/>
            </a:pPr>
            <a:r>
              <a:rPr lang="en-CA"/>
              <a:t>Presentation Title</a:t>
            </a:r>
            <a:endParaRPr lang="en-US"/>
          </a:p>
        </p:txBody>
      </p:sp>
      <p:sp>
        <p:nvSpPr>
          <p:cNvPr id="42" name="Slide Number Placeholder 41"/>
          <p:cNvSpPr>
            <a:spLocks noGrp="1"/>
          </p:cNvSpPr>
          <p:nvPr>
            <p:ph type="sldNum" sz="quarter" idx="4"/>
          </p:nvPr>
        </p:nvSpPr>
        <p:spPr>
          <a:xfrm>
            <a:off x="8589963" y="6640513"/>
            <a:ext cx="350837" cy="263525"/>
          </a:xfrm>
          <a:prstGeom prst="rect">
            <a:avLst/>
          </a:prstGeom>
        </p:spPr>
        <p:txBody>
          <a:bodyPr vert="horz" lIns="91440" tIns="0" rIns="0" bIns="0" rtlCol="0" anchor="t" anchorCtr="0"/>
          <a:lstStyle>
            <a:lvl1pPr algn="r" fontAlgn="auto">
              <a:spcBef>
                <a:spcPts val="0"/>
              </a:spcBef>
              <a:spcAft>
                <a:spcPts val="0"/>
              </a:spcAft>
              <a:defRPr sz="800" b="1" i="0">
                <a:solidFill>
                  <a:srgbClr val="009FDF"/>
                </a:solidFill>
                <a:latin typeface=""/>
                <a:cs typeface="+mn-cs"/>
              </a:defRPr>
            </a:lvl1pPr>
          </a:lstStyle>
          <a:p>
            <a:pPr>
              <a:defRPr/>
            </a:pPr>
            <a:fld id="{701B11F8-631D-44BF-AB63-AB1D029F75DC}" type="slidenum">
              <a:rPr lang="en-US"/>
              <a:pPr>
                <a:defRPr/>
              </a:pPr>
              <a:t>‹#›</a:t>
            </a:fld>
            <a:endParaRPr lang="en-US" dirty="0"/>
          </a:p>
        </p:txBody>
      </p:sp>
      <p:pic>
        <p:nvPicPr>
          <p:cNvPr id="1031" name="Picture 4"/>
          <p:cNvPicPr>
            <a:picLocks noChangeAspect="1"/>
          </p:cNvPicPr>
          <p:nvPr/>
        </p:nvPicPr>
        <p:blipFill>
          <a:blip r:embed="rId7"/>
          <a:srcRect/>
          <a:stretch>
            <a:fillRect/>
          </a:stretch>
        </p:blipFill>
        <p:spPr bwMode="auto">
          <a:xfrm>
            <a:off x="0" y="0"/>
            <a:ext cx="9144000" cy="6858000"/>
          </a:xfrm>
          <a:prstGeom prst="rect">
            <a:avLst/>
          </a:prstGeom>
          <a:noFill/>
          <a:ln w="9525">
            <a:noFill/>
            <a:miter lim="800000"/>
            <a:headEnd/>
            <a:tailEnd/>
          </a:ln>
        </p:spPr>
      </p:pic>
      <p:sp>
        <p:nvSpPr>
          <p:cNvPr id="1032" name="Text Placeholder 44"/>
          <p:cNvSpPr>
            <a:spLocks noGrp="1"/>
          </p:cNvSpPr>
          <p:nvPr>
            <p:ph type="body" idx="1"/>
          </p:nvPr>
        </p:nvSpPr>
        <p:spPr bwMode="auto">
          <a:xfrm>
            <a:off x="685800" y="1993900"/>
            <a:ext cx="7904163"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3" r:id="rId3"/>
    <p:sldLayoutId id="2147483662" r:id="rId4"/>
    <p:sldLayoutId id="2147483664" r:id="rId5"/>
  </p:sldLayoutIdLst>
  <p:timing>
    <p:tnLst>
      <p:par>
        <p:cTn id="1" dur="indefinite" restart="never" nodeType="tmRoot"/>
      </p:par>
    </p:tnLst>
  </p:timing>
  <p:hf hdr="0" dt="0"/>
  <p:txStyles>
    <p:titleStyle>
      <a:lvl1pPr algn="l" defTabSz="457200" rtl="0" eaLnBrk="0" fontAlgn="base" hangingPunct="0">
        <a:spcBef>
          <a:spcPct val="0"/>
        </a:spcBef>
        <a:spcAft>
          <a:spcPct val="0"/>
        </a:spcAft>
        <a:defRPr sz="2800" kern="1200">
          <a:solidFill>
            <a:srgbClr val="001A72"/>
          </a:solidFill>
          <a:latin typeface="Arial"/>
          <a:ea typeface="+mj-ea"/>
          <a:cs typeface="Arial"/>
        </a:defRPr>
      </a:lvl1pPr>
      <a:lvl2pPr algn="l" defTabSz="457200" rtl="0" eaLnBrk="0" fontAlgn="base" hangingPunct="0">
        <a:spcBef>
          <a:spcPct val="0"/>
        </a:spcBef>
        <a:spcAft>
          <a:spcPct val="0"/>
        </a:spcAft>
        <a:defRPr sz="2800">
          <a:solidFill>
            <a:srgbClr val="001A72"/>
          </a:solidFill>
          <a:latin typeface="Arial" charset="0"/>
          <a:cs typeface="Arial" charset="0"/>
        </a:defRPr>
      </a:lvl2pPr>
      <a:lvl3pPr algn="l" defTabSz="457200" rtl="0" eaLnBrk="0" fontAlgn="base" hangingPunct="0">
        <a:spcBef>
          <a:spcPct val="0"/>
        </a:spcBef>
        <a:spcAft>
          <a:spcPct val="0"/>
        </a:spcAft>
        <a:defRPr sz="2800">
          <a:solidFill>
            <a:srgbClr val="001A72"/>
          </a:solidFill>
          <a:latin typeface="Arial" charset="0"/>
          <a:cs typeface="Arial" charset="0"/>
        </a:defRPr>
      </a:lvl3pPr>
      <a:lvl4pPr algn="l" defTabSz="457200" rtl="0" eaLnBrk="0" fontAlgn="base" hangingPunct="0">
        <a:spcBef>
          <a:spcPct val="0"/>
        </a:spcBef>
        <a:spcAft>
          <a:spcPct val="0"/>
        </a:spcAft>
        <a:defRPr sz="2800">
          <a:solidFill>
            <a:srgbClr val="001A72"/>
          </a:solidFill>
          <a:latin typeface="Arial" charset="0"/>
          <a:cs typeface="Arial" charset="0"/>
        </a:defRPr>
      </a:lvl4pPr>
      <a:lvl5pPr algn="l" defTabSz="457200" rtl="0" eaLnBrk="0" fontAlgn="base" hangingPunct="0">
        <a:spcBef>
          <a:spcPct val="0"/>
        </a:spcBef>
        <a:spcAft>
          <a:spcPct val="0"/>
        </a:spcAft>
        <a:defRPr sz="2800">
          <a:solidFill>
            <a:srgbClr val="001A72"/>
          </a:solidFill>
          <a:latin typeface="Arial" charset="0"/>
          <a:cs typeface="Arial" charset="0"/>
        </a:defRPr>
      </a:lvl5pPr>
      <a:lvl6pPr marL="457200" algn="l" defTabSz="457200" rtl="0" fontAlgn="base">
        <a:spcBef>
          <a:spcPct val="0"/>
        </a:spcBef>
        <a:spcAft>
          <a:spcPct val="0"/>
        </a:spcAft>
        <a:defRPr sz="2800">
          <a:solidFill>
            <a:srgbClr val="001A72"/>
          </a:solidFill>
          <a:latin typeface="Arial" charset="0"/>
          <a:cs typeface="Arial" charset="0"/>
        </a:defRPr>
      </a:lvl6pPr>
      <a:lvl7pPr marL="914400" algn="l" defTabSz="457200" rtl="0" fontAlgn="base">
        <a:spcBef>
          <a:spcPct val="0"/>
        </a:spcBef>
        <a:spcAft>
          <a:spcPct val="0"/>
        </a:spcAft>
        <a:defRPr sz="2800">
          <a:solidFill>
            <a:srgbClr val="001A72"/>
          </a:solidFill>
          <a:latin typeface="Arial" charset="0"/>
          <a:cs typeface="Arial" charset="0"/>
        </a:defRPr>
      </a:lvl7pPr>
      <a:lvl8pPr marL="1371600" algn="l" defTabSz="457200" rtl="0" fontAlgn="base">
        <a:spcBef>
          <a:spcPct val="0"/>
        </a:spcBef>
        <a:spcAft>
          <a:spcPct val="0"/>
        </a:spcAft>
        <a:defRPr sz="2800">
          <a:solidFill>
            <a:srgbClr val="001A72"/>
          </a:solidFill>
          <a:latin typeface="Arial" charset="0"/>
          <a:cs typeface="Arial" charset="0"/>
        </a:defRPr>
      </a:lvl8pPr>
      <a:lvl9pPr marL="1828800" algn="l" defTabSz="457200" rtl="0" fontAlgn="base">
        <a:spcBef>
          <a:spcPct val="0"/>
        </a:spcBef>
        <a:spcAft>
          <a:spcPct val="0"/>
        </a:spcAft>
        <a:defRPr sz="2800">
          <a:solidFill>
            <a:srgbClr val="001A72"/>
          </a:solidFill>
          <a:latin typeface="Arial" charset="0"/>
          <a:cs typeface="Arial" charset="0"/>
        </a:defRPr>
      </a:lvl9pPr>
    </p:titleStyle>
    <p:bodyStyle>
      <a:lvl1pPr marL="514350" indent="-514350" algn="l" defTabSz="457200" rtl="0" eaLnBrk="0" fontAlgn="base" hangingPunct="0">
        <a:spcBef>
          <a:spcPct val="20000"/>
        </a:spcBef>
        <a:spcAft>
          <a:spcPct val="0"/>
        </a:spcAft>
        <a:buFont typeface="+mj-lt"/>
        <a:buAutoNum type="arabicParenR"/>
        <a:defRPr lang="en-US" sz="2800" b="1" i="0" kern="1200" baseline="0" dirty="0" smtClean="0">
          <a:solidFill>
            <a:srgbClr val="005799"/>
          </a:solidFill>
          <a:latin typeface="Cambria" panose="02040503050406030204" pitchFamily="18" charset="0"/>
          <a:ea typeface="Batang" panose="02030600000101010101" pitchFamily="18" charset="-127"/>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lang="en-US" sz="2400" b="1" i="0" kern="1200" baseline="0" dirty="0" smtClean="0">
          <a:solidFill>
            <a:srgbClr val="2D5FFF"/>
          </a:solidFill>
          <a:latin typeface="Bookman Old Style" panose="02050604050505020204" pitchFamily="18" charset="0"/>
          <a:ea typeface="+mn-ea"/>
          <a:cs typeface="Arial"/>
        </a:defRPr>
      </a:lvl2pPr>
      <a:lvl3pPr marL="1143000" indent="-228600" algn="l" defTabSz="457200" rtl="0" eaLnBrk="0" fontAlgn="base" hangingPunct="0">
        <a:spcBef>
          <a:spcPct val="20000"/>
        </a:spcBef>
        <a:spcAft>
          <a:spcPct val="0"/>
        </a:spcAft>
        <a:buFont typeface="Wingdings 3" panose="05040102010807070707" pitchFamily="18" charset="2"/>
        <a:buChar char=""/>
        <a:defRPr lang="en-US" sz="2200" b="0" kern="1200" dirty="0" smtClean="0">
          <a:solidFill>
            <a:srgbClr val="009FDF"/>
          </a:solidFill>
          <a:latin typeface="Arial" charset="0"/>
          <a:ea typeface="+mn-ea"/>
          <a:cs typeface="Arial" charset="0"/>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Font typeface="Arial" charset="0"/>
        <a:buChar char="»"/>
        <a:defRPr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2818615"/>
            <a:ext cx="6384303" cy="1597564"/>
          </a:xfrm>
        </p:spPr>
        <p:txBody>
          <a:bodyPr/>
          <a:lstStyle/>
          <a:p>
            <a:r>
              <a:rPr lang="en-US" dirty="0" smtClean="0"/>
              <a:t>Atrial Fibrillation: Acute Pharmacological Cardioversion </a:t>
            </a:r>
            <a:r>
              <a:rPr lang="en-US" dirty="0"/>
              <a:t>in the ER</a:t>
            </a:r>
            <a:endParaRPr lang="en-CA" dirty="0" smtClean="0"/>
          </a:p>
        </p:txBody>
      </p:sp>
      <p:sp>
        <p:nvSpPr>
          <p:cNvPr id="19" name="Subtitle 18"/>
          <p:cNvSpPr>
            <a:spLocks noGrp="1"/>
          </p:cNvSpPr>
          <p:nvPr>
            <p:ph type="subTitle" idx="1"/>
          </p:nvPr>
        </p:nvSpPr>
        <p:spPr>
          <a:xfrm>
            <a:off x="685800" y="4733347"/>
            <a:ext cx="8215009" cy="1692771"/>
          </a:xfrm>
        </p:spPr>
        <p:txBody>
          <a:bodyPr/>
          <a:lstStyle/>
          <a:p>
            <a:r>
              <a:rPr lang="en-US" b="0" dirty="0" smtClean="0"/>
              <a:t>Clare Atzema MD MSc FRCPC</a:t>
            </a:r>
          </a:p>
          <a:p>
            <a:r>
              <a:rPr lang="en-US" b="0" dirty="0" smtClean="0"/>
              <a:t>Senior Scientist, Institute for Clinical Evaluative Sciences</a:t>
            </a:r>
          </a:p>
          <a:p>
            <a:r>
              <a:rPr lang="en-US" b="0" dirty="0" smtClean="0"/>
              <a:t>Associate Professor, University of Toronto</a:t>
            </a:r>
          </a:p>
          <a:p>
            <a:r>
              <a:rPr lang="en-US" b="0" dirty="0" smtClean="0"/>
              <a:t>Staff Emergency Physician, Sunnybrook Health Sciences Centre</a:t>
            </a:r>
          </a:p>
          <a:p>
            <a:r>
              <a:rPr lang="en-US" b="0" dirty="0" smtClean="0"/>
              <a:t>Scientist, Sunnybrook Research Institute</a:t>
            </a:r>
          </a:p>
          <a:p>
            <a:r>
              <a:rPr lang="en-US" b="0" dirty="0" smtClean="0"/>
              <a:t>February 9, 2018</a:t>
            </a:r>
            <a:endParaRPr lang="en-US"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Pharmacological Cardioversion </a:t>
            </a:r>
            <a:r>
              <a:rPr lang="en-US" dirty="0" smtClean="0"/>
              <a:t>Choice</a:t>
            </a:r>
            <a:endParaRPr lang="en-US" dirty="0"/>
          </a:p>
        </p:txBody>
      </p:sp>
      <p:sp>
        <p:nvSpPr>
          <p:cNvPr id="3" name="Content Placeholder 2"/>
          <p:cNvSpPr>
            <a:spLocks noGrp="1"/>
          </p:cNvSpPr>
          <p:nvPr>
            <p:ph sz="quarter" idx="12"/>
          </p:nvPr>
        </p:nvSpPr>
        <p:spPr/>
        <p:txBody>
          <a:bodyPr/>
          <a:lstStyle/>
          <a:p>
            <a:r>
              <a:rPr lang="en-US" b="0" dirty="0"/>
              <a:t>Presence of </a:t>
            </a:r>
            <a:r>
              <a:rPr lang="en-US" b="0" dirty="0" smtClean="0"/>
              <a:t>structural </a:t>
            </a:r>
            <a:r>
              <a:rPr lang="en-US" b="0" dirty="0"/>
              <a:t>heart disease</a:t>
            </a:r>
          </a:p>
          <a:p>
            <a:r>
              <a:rPr lang="en-US" b="0" dirty="0"/>
              <a:t>Experience of the physician</a:t>
            </a:r>
            <a:endParaRPr lang="en-US" dirty="0"/>
          </a:p>
          <a:p>
            <a:r>
              <a:rPr lang="en-US" b="0" dirty="0" smtClean="0"/>
              <a:t>Availability </a:t>
            </a:r>
            <a:r>
              <a:rPr lang="en-US" b="0" dirty="0"/>
              <a:t>of the </a:t>
            </a:r>
            <a:r>
              <a:rPr lang="en-US" b="0" dirty="0" smtClean="0"/>
              <a:t>drug</a:t>
            </a:r>
            <a:endParaRPr lang="en-US" b="0" dirty="0"/>
          </a:p>
        </p:txBody>
      </p:sp>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10</a:t>
            </a:fld>
            <a:endParaRPr lang="en-US" dirty="0"/>
          </a:p>
        </p:txBody>
      </p:sp>
    </p:spTree>
    <p:extLst>
      <p:ext uri="{BB962C8B-B14F-4D97-AF65-F5344CB8AC3E}">
        <p14:creationId xmlns:p14="http://schemas.microsoft.com/office/powerpoint/2010/main" val="4075929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Pharmacological Cardioversion </a:t>
            </a:r>
            <a:r>
              <a:rPr lang="en-US" dirty="0"/>
              <a:t>Options</a:t>
            </a:r>
          </a:p>
        </p:txBody>
      </p:sp>
      <p:sp>
        <p:nvSpPr>
          <p:cNvPr id="3" name="Content Placeholder 2"/>
          <p:cNvSpPr>
            <a:spLocks noGrp="1"/>
          </p:cNvSpPr>
          <p:nvPr>
            <p:ph sz="quarter" idx="12"/>
          </p:nvPr>
        </p:nvSpPr>
        <p:spPr>
          <a:xfrm>
            <a:off x="685800" y="1913641"/>
            <a:ext cx="8015140" cy="4597759"/>
          </a:xfrm>
        </p:spPr>
        <p:txBody>
          <a:bodyPr>
            <a:normAutofit/>
          </a:bodyPr>
          <a:lstStyle/>
          <a:p>
            <a:pPr marL="449263" indent="-449263"/>
            <a:r>
              <a:rPr lang="en-CA" b="0" dirty="0" smtClean="0"/>
              <a:t>Vaughan Williams Classification of </a:t>
            </a:r>
            <a:r>
              <a:rPr lang="en-CA" b="0" dirty="0" err="1" smtClean="0"/>
              <a:t>Arrhythmics</a:t>
            </a:r>
            <a:endParaRPr lang="en-CA" b="0" dirty="0" smtClean="0"/>
          </a:p>
          <a:p>
            <a:endParaRPr lang="en-CA" sz="1700"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64363376"/>
              </p:ext>
            </p:extLst>
          </p:nvPr>
        </p:nvGraphicFramePr>
        <p:xfrm>
          <a:off x="1542854" y="2366128"/>
          <a:ext cx="5095631" cy="4195720"/>
        </p:xfrm>
        <a:graphic>
          <a:graphicData uri="http://schemas.openxmlformats.org/drawingml/2006/table">
            <a:tbl>
              <a:tblPr bandRow="1">
                <a:tableStyleId>{5C22544A-7EE6-4342-B048-85BDC9FD1C3A}</a:tableStyleId>
              </a:tblPr>
              <a:tblGrid>
                <a:gridCol w="2614367"/>
                <a:gridCol w="317818"/>
                <a:gridCol w="951421"/>
                <a:gridCol w="1212025"/>
              </a:tblGrid>
              <a:tr h="302609">
                <a:tc rowSpan="6">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I - Sodium Channel</a:t>
                      </a:r>
                      <a:r>
                        <a:rPr lang="en-CA" sz="1400" b="1" baseline="0" dirty="0" smtClean="0"/>
                        <a:t> Blockade</a:t>
                      </a:r>
                      <a:endParaRPr lang="en-CA" sz="1400" b="1" dirty="0" smtClean="0"/>
                    </a:p>
                  </a:txBody>
                  <a:tcPr anchor="ctr">
                    <a:solidFill>
                      <a:schemeClr val="tx2">
                        <a:lumMod val="20000"/>
                        <a:lumOff val="80000"/>
                      </a:schemeClr>
                    </a:solidFill>
                  </a:tcPr>
                </a:tc>
                <a:tc>
                  <a:txBody>
                    <a:bodyPr/>
                    <a:lstStyle/>
                    <a:p>
                      <a:r>
                        <a:rPr lang="en-CA" sz="1400" b="1" dirty="0" smtClean="0"/>
                        <a:t>a</a:t>
                      </a:r>
                      <a:endParaRPr lang="en-CA" sz="1400" b="1" dirty="0"/>
                    </a:p>
                  </a:txBody>
                  <a:tcPr>
                    <a:solidFill>
                      <a:schemeClr val="accent5">
                        <a:lumMod val="20000"/>
                        <a:lumOff val="80000"/>
                      </a:schemeClr>
                    </a:solidFill>
                  </a:tcPr>
                </a:tc>
                <a:tc>
                  <a:txBody>
                    <a:bodyPr/>
                    <a:lstStyle/>
                    <a:p>
                      <a:r>
                        <a:rPr lang="en-CA" sz="1400" b="1" dirty="0" smtClean="0"/>
                        <a:t>Moderate</a:t>
                      </a:r>
                      <a:endParaRPr lang="en-CA" sz="1400" b="1" dirty="0"/>
                    </a:p>
                  </a:txBody>
                  <a:tcPr>
                    <a:solidFill>
                      <a:schemeClr val="accent5">
                        <a:lumMod val="20000"/>
                        <a:lumOff val="80000"/>
                      </a:schemeClr>
                    </a:solidFill>
                  </a:tcPr>
                </a:tc>
                <a:tc>
                  <a:txBody>
                    <a:bodyPr/>
                    <a:lstStyle/>
                    <a:p>
                      <a:r>
                        <a:rPr lang="en-CA" sz="1400" b="1" dirty="0" smtClean="0"/>
                        <a:t>Procainamide</a:t>
                      </a:r>
                      <a:endParaRPr lang="en-CA" sz="1400" b="1" dirty="0"/>
                    </a:p>
                  </a:txBody>
                  <a:tcPr>
                    <a:solidFill>
                      <a:schemeClr val="accent5">
                        <a:lumMod val="20000"/>
                        <a:lumOff val="80000"/>
                      </a:schemeClr>
                    </a:solidFill>
                  </a:tcPr>
                </a:tc>
              </a:tr>
              <a:tr h="302609">
                <a:tc vMerge="1">
                  <a:txBody>
                    <a:bodyPr/>
                    <a:lstStyle/>
                    <a:p>
                      <a:pPr algn="l"/>
                      <a:endParaRPr lang="en-CA" sz="1400" b="1" dirty="0"/>
                    </a:p>
                  </a:txBody>
                  <a:tcPr anchor="ctr"/>
                </a:tc>
                <a:tc>
                  <a:txBody>
                    <a:bodyPr/>
                    <a:lstStyle/>
                    <a:p>
                      <a:endParaRPr lang="en-CA" sz="1400" b="1" dirty="0"/>
                    </a:p>
                  </a:txBody>
                  <a:tcPr>
                    <a:solidFill>
                      <a:schemeClr val="accent5">
                        <a:lumMod val="20000"/>
                        <a:lumOff val="80000"/>
                      </a:schemeClr>
                    </a:solidFill>
                  </a:tcPr>
                </a:tc>
                <a:tc>
                  <a:txBody>
                    <a:bodyPr/>
                    <a:lstStyle/>
                    <a:p>
                      <a:endParaRPr lang="en-CA" sz="1400" b="1" dirty="0"/>
                    </a:p>
                  </a:txBody>
                  <a:tcPr>
                    <a:solidFill>
                      <a:schemeClr val="accent5">
                        <a:lumMod val="20000"/>
                        <a:lumOff val="80000"/>
                      </a:schemeClr>
                    </a:solidFill>
                  </a:tcPr>
                </a:tc>
                <a:tc>
                  <a:txBody>
                    <a:bodyPr/>
                    <a:lstStyle/>
                    <a:p>
                      <a:r>
                        <a:rPr lang="en-CA" sz="1400" b="1" dirty="0" smtClean="0"/>
                        <a:t>Quinidine</a:t>
                      </a:r>
                      <a:endParaRPr lang="en-CA" sz="1400" b="1" dirty="0"/>
                    </a:p>
                  </a:txBody>
                  <a:tcPr>
                    <a:solidFill>
                      <a:schemeClr val="accent5">
                        <a:lumMod val="20000"/>
                        <a:lumOff val="80000"/>
                      </a:schemeClr>
                    </a:solidFill>
                  </a:tcPr>
                </a:tc>
              </a:tr>
              <a:tr h="302609">
                <a:tc vMerge="1">
                  <a:txBody>
                    <a:bodyPr/>
                    <a:lstStyle/>
                    <a:p>
                      <a:pPr algn="l"/>
                      <a:endParaRPr lang="en-CA" sz="1400" b="1" dirty="0"/>
                    </a:p>
                  </a:txBody>
                  <a:tcPr anchor="ctr"/>
                </a:tc>
                <a:tc>
                  <a:txBody>
                    <a:bodyPr/>
                    <a:lstStyle/>
                    <a:p>
                      <a:r>
                        <a:rPr lang="en-CA" sz="1400" b="1" dirty="0" smtClean="0"/>
                        <a:t>b</a:t>
                      </a:r>
                      <a:endParaRPr lang="en-CA" sz="1400" b="1" dirty="0"/>
                    </a:p>
                  </a:txBody>
                  <a:tcPr>
                    <a:solidFill>
                      <a:schemeClr val="accent5">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Weak</a:t>
                      </a:r>
                    </a:p>
                  </a:txBody>
                  <a:tcPr>
                    <a:solidFill>
                      <a:schemeClr val="accent5">
                        <a:lumMod val="40000"/>
                        <a:lumOff val="60000"/>
                      </a:schemeClr>
                    </a:solidFill>
                  </a:tcPr>
                </a:tc>
                <a:tc>
                  <a:txBody>
                    <a:bodyPr/>
                    <a:lstStyle/>
                    <a:p>
                      <a:r>
                        <a:rPr lang="en-CA" sz="1400" b="1" dirty="0" smtClean="0"/>
                        <a:t>Lidocaine</a:t>
                      </a:r>
                      <a:endParaRPr lang="en-CA" sz="1400" b="1" dirty="0"/>
                    </a:p>
                  </a:txBody>
                  <a:tcPr>
                    <a:solidFill>
                      <a:schemeClr val="accent5">
                        <a:lumMod val="40000"/>
                        <a:lumOff val="60000"/>
                      </a:schemeClr>
                    </a:solidFill>
                  </a:tcPr>
                </a:tc>
              </a:tr>
              <a:tr h="302609">
                <a:tc vMerge="1">
                  <a:txBody>
                    <a:bodyPr/>
                    <a:lstStyle/>
                    <a:p>
                      <a:pPr algn="l"/>
                      <a:endParaRPr lang="en-CA" sz="1400" b="1" dirty="0"/>
                    </a:p>
                  </a:txBody>
                  <a:tcPr anchor="ctr"/>
                </a:tc>
                <a:tc>
                  <a:txBody>
                    <a:bodyPr/>
                    <a:lstStyle/>
                    <a:p>
                      <a:endParaRPr lang="en-CA" sz="1400" b="1" dirty="0"/>
                    </a:p>
                  </a:txBody>
                  <a:tcPr>
                    <a:solidFill>
                      <a:schemeClr val="accent5">
                        <a:lumMod val="40000"/>
                        <a:lumOff val="60000"/>
                      </a:schemeClr>
                    </a:solidFill>
                  </a:tcPr>
                </a:tc>
                <a:tc>
                  <a:txBody>
                    <a:bodyPr/>
                    <a:lstStyle/>
                    <a:p>
                      <a:endParaRPr lang="en-CA" sz="1400" b="1" dirty="0"/>
                    </a:p>
                  </a:txBody>
                  <a:tcPr>
                    <a:solidFill>
                      <a:schemeClr val="accent5">
                        <a:lumMod val="40000"/>
                        <a:lumOff val="60000"/>
                      </a:schemeClr>
                    </a:solidFill>
                  </a:tcPr>
                </a:tc>
                <a:tc>
                  <a:txBody>
                    <a:bodyPr/>
                    <a:lstStyle/>
                    <a:p>
                      <a:r>
                        <a:rPr lang="en-CA" sz="1400" b="1" dirty="0" smtClean="0"/>
                        <a:t>Phenytoin </a:t>
                      </a:r>
                      <a:endParaRPr lang="en-CA" sz="1400" b="1" dirty="0"/>
                    </a:p>
                  </a:txBody>
                  <a:tcPr>
                    <a:solidFill>
                      <a:schemeClr val="accent5">
                        <a:lumMod val="40000"/>
                        <a:lumOff val="60000"/>
                      </a:schemeClr>
                    </a:solidFill>
                  </a:tcPr>
                </a:tc>
              </a:tr>
              <a:tr h="302609">
                <a:tc vMerge="1">
                  <a:txBody>
                    <a:bodyPr/>
                    <a:lstStyle/>
                    <a:p>
                      <a:pPr algn="l"/>
                      <a:endParaRPr lang="en-CA" sz="1400" b="1" dirty="0"/>
                    </a:p>
                  </a:txBody>
                  <a:tcPr anchor="ctr"/>
                </a:tc>
                <a:tc>
                  <a:txBody>
                    <a:bodyPr/>
                    <a:lstStyle/>
                    <a:p>
                      <a:r>
                        <a:rPr lang="en-CA" sz="1400" b="1" dirty="0" smtClean="0"/>
                        <a:t>c</a:t>
                      </a:r>
                      <a:endParaRPr lang="en-CA" sz="1400" b="1" dirty="0"/>
                    </a:p>
                  </a:txBody>
                  <a:tcPr>
                    <a:solidFill>
                      <a:schemeClr val="accent5">
                        <a:lumMod val="60000"/>
                        <a:lumOff val="40000"/>
                      </a:schemeClr>
                    </a:solidFill>
                  </a:tcPr>
                </a:tc>
                <a:tc>
                  <a:txBody>
                    <a:bodyPr/>
                    <a:lstStyle/>
                    <a:p>
                      <a:r>
                        <a:rPr lang="en-CA" sz="1400" b="1" dirty="0" smtClean="0"/>
                        <a:t>Strong </a:t>
                      </a:r>
                      <a:endParaRPr lang="en-CA" sz="1400" b="1" dirty="0"/>
                    </a:p>
                  </a:txBody>
                  <a:tcPr>
                    <a:solidFill>
                      <a:schemeClr val="accent5">
                        <a:lumMod val="60000"/>
                        <a:lumOff val="40000"/>
                      </a:schemeClr>
                    </a:solidFill>
                  </a:tcPr>
                </a:tc>
                <a:tc>
                  <a:txBody>
                    <a:bodyPr/>
                    <a:lstStyle/>
                    <a:p>
                      <a:r>
                        <a:rPr lang="en-CA" sz="1400" b="1" dirty="0" smtClean="0"/>
                        <a:t>Flecainide</a:t>
                      </a:r>
                      <a:endParaRPr lang="en-CA" sz="1400" b="1" dirty="0"/>
                    </a:p>
                  </a:txBody>
                  <a:tcPr>
                    <a:solidFill>
                      <a:schemeClr val="accent5">
                        <a:lumMod val="60000"/>
                        <a:lumOff val="40000"/>
                      </a:schemeClr>
                    </a:solidFill>
                  </a:tcPr>
                </a:tc>
              </a:tr>
              <a:tr h="302609">
                <a:tc vMerge="1">
                  <a:txBody>
                    <a:bodyPr/>
                    <a:lstStyle/>
                    <a:p>
                      <a:pPr algn="l"/>
                      <a:endParaRPr lang="en-CA" sz="1400" b="1" dirty="0"/>
                    </a:p>
                  </a:txBody>
                  <a:tcPr anchor="ctr"/>
                </a:tc>
                <a:tc>
                  <a:txBody>
                    <a:bodyPr/>
                    <a:lstStyle/>
                    <a:p>
                      <a:endParaRPr lang="en-CA" sz="1400" b="1" dirty="0"/>
                    </a:p>
                  </a:txBody>
                  <a:tcPr>
                    <a:solidFill>
                      <a:schemeClr val="accent5">
                        <a:lumMod val="60000"/>
                        <a:lumOff val="40000"/>
                      </a:schemeClr>
                    </a:solidFill>
                  </a:tcPr>
                </a:tc>
                <a:tc>
                  <a:txBody>
                    <a:bodyPr/>
                    <a:lstStyle/>
                    <a:p>
                      <a:endParaRPr lang="en-CA" sz="1400" b="1" dirty="0"/>
                    </a:p>
                  </a:txBody>
                  <a:tcPr>
                    <a:solidFill>
                      <a:schemeClr val="accent5">
                        <a:lumMod val="60000"/>
                        <a:lumOff val="40000"/>
                      </a:schemeClr>
                    </a:solidFill>
                  </a:tcPr>
                </a:tc>
                <a:tc>
                  <a:txBody>
                    <a:bodyPr/>
                    <a:lstStyle/>
                    <a:p>
                      <a:r>
                        <a:rPr lang="en-CA" sz="1400" b="1" dirty="0" err="1" smtClean="0"/>
                        <a:t>Propafenone</a:t>
                      </a:r>
                      <a:endParaRPr lang="en-CA" sz="1400" b="1" dirty="0"/>
                    </a:p>
                  </a:txBody>
                  <a:tcPr>
                    <a:solidFill>
                      <a:schemeClr val="accent5">
                        <a:lumMod val="60000"/>
                        <a:lumOff val="40000"/>
                      </a:schemeClr>
                    </a:solidFill>
                  </a:tcPr>
                </a:tc>
              </a:tr>
              <a:tr h="302609">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II –</a:t>
                      </a:r>
                      <a:r>
                        <a:rPr lang="en-CA" sz="1400" b="1" baseline="0" dirty="0" smtClean="0"/>
                        <a:t> Beta-Blockade</a:t>
                      </a:r>
                      <a:endParaRPr lang="en-CA" sz="1400" b="1" dirty="0" smtClean="0"/>
                    </a:p>
                  </a:txBody>
                  <a:tcPr anchor="ctr">
                    <a:solidFill>
                      <a:schemeClr val="accent1">
                        <a:lumMod val="20000"/>
                        <a:lumOff val="80000"/>
                      </a:schemeClr>
                    </a:solidFill>
                  </a:tcPr>
                </a:tc>
                <a:tc hMerge="1">
                  <a:txBody>
                    <a:bodyPr/>
                    <a:lstStyle/>
                    <a:p>
                      <a:endParaRPr lang="en-CA" sz="1400" b="1" dirty="0"/>
                    </a:p>
                  </a:txBody>
                  <a:tcPr/>
                </a:tc>
                <a:tc hMerge="1">
                  <a:txBody>
                    <a:bodyPr/>
                    <a:lstStyle/>
                    <a:p>
                      <a:endParaRPr lang="en-CA"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BBs</a:t>
                      </a:r>
                    </a:p>
                  </a:txBody>
                  <a:tcPr>
                    <a:solidFill>
                      <a:schemeClr val="accent1">
                        <a:lumMod val="20000"/>
                        <a:lumOff val="80000"/>
                      </a:schemeClr>
                    </a:solidFill>
                  </a:tcPr>
                </a:tc>
              </a:tr>
              <a:tr h="363130">
                <a:tc rowSpan="4" gridSpan="3">
                  <a:txBody>
                    <a:bodyPr/>
                    <a:lstStyle/>
                    <a:p>
                      <a:pPr algn="l"/>
                      <a:r>
                        <a:rPr lang="en-CA" sz="1400" b="1" dirty="0" smtClean="0"/>
                        <a:t>III – Potassium Channel Blockade</a:t>
                      </a:r>
                      <a:endParaRPr lang="en-CA" sz="1400" b="1" dirty="0"/>
                    </a:p>
                  </a:txBody>
                  <a:tcPr anchor="ctr">
                    <a:solidFill>
                      <a:schemeClr val="tx2">
                        <a:lumMod val="20000"/>
                        <a:lumOff val="80000"/>
                      </a:schemeClr>
                    </a:solidFill>
                  </a:tcPr>
                </a:tc>
                <a:tc rowSpan="4" hMerge="1">
                  <a:txBody>
                    <a:bodyPr/>
                    <a:lstStyle/>
                    <a:p>
                      <a:endParaRPr lang="en-CA" sz="1400" b="1" dirty="0"/>
                    </a:p>
                  </a:txBody>
                  <a:tcPr/>
                </a:tc>
                <a:tc rowSpan="4" hMerge="1">
                  <a:txBody>
                    <a:bodyPr/>
                    <a:lstStyle/>
                    <a:p>
                      <a:endParaRPr lang="en-CA" sz="1400" b="1" dirty="0"/>
                    </a:p>
                  </a:txBody>
                  <a:tcPr/>
                </a:tc>
                <a:tc>
                  <a:txBody>
                    <a:bodyPr/>
                    <a:lstStyle/>
                    <a:p>
                      <a:r>
                        <a:rPr lang="en-CA" sz="1400" b="1" dirty="0" err="1" smtClean="0"/>
                        <a:t>Ibutilide</a:t>
                      </a:r>
                      <a:endParaRPr lang="en-CA" sz="1400" b="1" dirty="0"/>
                    </a:p>
                  </a:txBody>
                  <a:tcPr>
                    <a:solidFill>
                      <a:schemeClr val="tx2">
                        <a:lumMod val="20000"/>
                        <a:lumOff val="80000"/>
                      </a:schemeClr>
                    </a:solidFill>
                  </a:tcPr>
                </a:tc>
              </a:tr>
              <a:tr h="363130">
                <a:tc gridSpan="3" vMerge="1">
                  <a:txBody>
                    <a:bodyPr/>
                    <a:lstStyle/>
                    <a:p>
                      <a:pPr algn="l"/>
                      <a:endParaRPr lang="en-CA" sz="1400" b="1" dirty="0"/>
                    </a:p>
                  </a:txBody>
                  <a:tcPr anchor="ctr"/>
                </a:tc>
                <a:tc hMerge="1" vMerge="1">
                  <a:txBody>
                    <a:bodyPr/>
                    <a:lstStyle/>
                    <a:p>
                      <a:endParaRPr lang="en-CA" sz="1400" b="1" dirty="0"/>
                    </a:p>
                  </a:txBody>
                  <a:tcPr/>
                </a:tc>
                <a:tc hMerge="1" vMerge="1">
                  <a:txBody>
                    <a:bodyPr/>
                    <a:lstStyle/>
                    <a:p>
                      <a:endParaRPr lang="en-CA" sz="1400" b="1" dirty="0"/>
                    </a:p>
                  </a:txBody>
                  <a:tcPr/>
                </a:tc>
                <a:tc>
                  <a:txBody>
                    <a:bodyPr/>
                    <a:lstStyle/>
                    <a:p>
                      <a:r>
                        <a:rPr lang="en-CA" sz="1400" b="1" dirty="0" err="1" smtClean="0"/>
                        <a:t>Sotalol</a:t>
                      </a:r>
                      <a:endParaRPr lang="en-CA" sz="1400" b="1" dirty="0"/>
                    </a:p>
                  </a:txBody>
                  <a:tcPr>
                    <a:solidFill>
                      <a:schemeClr val="tx2">
                        <a:lumMod val="20000"/>
                        <a:lumOff val="80000"/>
                      </a:schemeClr>
                    </a:solidFill>
                  </a:tcPr>
                </a:tc>
              </a:tr>
              <a:tr h="363130">
                <a:tc gridSpan="3" vMerge="1">
                  <a:txBody>
                    <a:bodyPr/>
                    <a:lstStyle/>
                    <a:p>
                      <a:pPr algn="l"/>
                      <a:endParaRPr lang="en-CA" sz="1400" b="1" dirty="0"/>
                    </a:p>
                  </a:txBody>
                  <a:tcPr anchor="ctr"/>
                </a:tc>
                <a:tc hMerge="1" vMerge="1">
                  <a:txBody>
                    <a:bodyPr/>
                    <a:lstStyle/>
                    <a:p>
                      <a:endParaRPr lang="en-CA" sz="1400" b="1" dirty="0"/>
                    </a:p>
                  </a:txBody>
                  <a:tcPr/>
                </a:tc>
                <a:tc hMerge="1" vMerge="1">
                  <a:txBody>
                    <a:bodyPr/>
                    <a:lstStyle/>
                    <a:p>
                      <a:endParaRPr lang="en-CA" sz="1400" b="1" dirty="0"/>
                    </a:p>
                  </a:txBody>
                  <a:tcPr/>
                </a:tc>
                <a:tc>
                  <a:txBody>
                    <a:bodyPr/>
                    <a:lstStyle/>
                    <a:p>
                      <a:r>
                        <a:rPr lang="en-CA" sz="1400" b="1" dirty="0" err="1" smtClean="0"/>
                        <a:t>Vernakalant</a:t>
                      </a:r>
                      <a:endParaRPr lang="en-CA" sz="1400" b="1" dirty="0" smtClean="0"/>
                    </a:p>
                  </a:txBody>
                  <a:tcPr>
                    <a:solidFill>
                      <a:schemeClr val="tx2">
                        <a:lumMod val="20000"/>
                        <a:lumOff val="80000"/>
                      </a:schemeClr>
                    </a:solidFill>
                  </a:tcPr>
                </a:tc>
              </a:tr>
              <a:tr h="363130">
                <a:tc gridSpan="3" vMerge="1">
                  <a:txBody>
                    <a:bodyPr/>
                    <a:lstStyle/>
                    <a:p>
                      <a:pPr algn="l"/>
                      <a:endParaRPr lang="en-CA" sz="1400" b="1" dirty="0"/>
                    </a:p>
                  </a:txBody>
                  <a:tcPr anchor="ctr"/>
                </a:tc>
                <a:tc hMerge="1" vMerge="1">
                  <a:txBody>
                    <a:bodyPr/>
                    <a:lstStyle/>
                    <a:p>
                      <a:endParaRPr lang="en-CA" sz="1400" b="1" dirty="0"/>
                    </a:p>
                  </a:txBody>
                  <a:tcPr/>
                </a:tc>
                <a:tc hMerge="1" vMerge="1">
                  <a:txBody>
                    <a:bodyPr/>
                    <a:lstStyle/>
                    <a:p>
                      <a:endParaRPr lang="en-CA"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Amiodarone</a:t>
                      </a:r>
                    </a:p>
                  </a:txBody>
                  <a:tcPr>
                    <a:solidFill>
                      <a:schemeClr val="tx2">
                        <a:lumMod val="20000"/>
                        <a:lumOff val="80000"/>
                      </a:schemeClr>
                    </a:solidFill>
                  </a:tcPr>
                </a:tc>
              </a:tr>
              <a:tr h="302609">
                <a:tc gridSpan="3">
                  <a:txBody>
                    <a:bodyPr/>
                    <a:lstStyle/>
                    <a:p>
                      <a:pPr algn="l"/>
                      <a:r>
                        <a:rPr lang="en-CA" sz="1400" b="1" dirty="0" smtClean="0"/>
                        <a:t>IV – Calcium Channel Blockade</a:t>
                      </a:r>
                      <a:endParaRPr lang="en-CA" sz="1400" b="1" dirty="0"/>
                    </a:p>
                  </a:txBody>
                  <a:tcPr anchor="ctr">
                    <a:solidFill>
                      <a:schemeClr val="accent1">
                        <a:lumMod val="20000"/>
                        <a:lumOff val="80000"/>
                      </a:schemeClr>
                    </a:solidFill>
                  </a:tcPr>
                </a:tc>
                <a:tc hMerge="1">
                  <a:txBody>
                    <a:bodyPr/>
                    <a:lstStyle/>
                    <a:p>
                      <a:endParaRPr lang="en-CA" sz="1400" b="1" dirty="0"/>
                    </a:p>
                  </a:txBody>
                  <a:tcPr/>
                </a:tc>
                <a:tc hMerge="1">
                  <a:txBody>
                    <a:bodyPr/>
                    <a:lstStyle/>
                    <a:p>
                      <a:endParaRPr lang="en-CA" sz="1400" b="1"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400" b="1" dirty="0" smtClean="0"/>
                        <a:t>CCBs</a:t>
                      </a:r>
                    </a:p>
                  </a:txBody>
                  <a:tcPr>
                    <a:solidFill>
                      <a:schemeClr val="accent1">
                        <a:lumMod val="20000"/>
                        <a:lumOff val="80000"/>
                      </a:schemeClr>
                    </a:solidFill>
                  </a:tcPr>
                </a:tc>
              </a:tr>
              <a:tr h="302609">
                <a:tc gridSpan="3">
                  <a:txBody>
                    <a:bodyPr/>
                    <a:lstStyle/>
                    <a:p>
                      <a:pPr algn="l"/>
                      <a:r>
                        <a:rPr lang="en-CA" sz="1400" b="1" dirty="0" smtClean="0"/>
                        <a:t>V -</a:t>
                      </a:r>
                      <a:r>
                        <a:rPr lang="en-CA" sz="1400" b="1" baseline="0" dirty="0" smtClean="0"/>
                        <a:t> Other</a:t>
                      </a:r>
                      <a:endParaRPr lang="en-CA" sz="1400" b="1" dirty="0"/>
                    </a:p>
                  </a:txBody>
                  <a:tcPr anchor="ctr">
                    <a:solidFill>
                      <a:schemeClr val="tx2">
                        <a:lumMod val="20000"/>
                        <a:lumOff val="80000"/>
                      </a:schemeClr>
                    </a:solidFill>
                  </a:tcPr>
                </a:tc>
                <a:tc hMerge="1">
                  <a:txBody>
                    <a:bodyPr/>
                    <a:lstStyle/>
                    <a:p>
                      <a:endParaRPr lang="en-CA" sz="1400" b="1" dirty="0"/>
                    </a:p>
                  </a:txBody>
                  <a:tcPr/>
                </a:tc>
                <a:tc hMerge="1">
                  <a:txBody>
                    <a:bodyPr/>
                    <a:lstStyle/>
                    <a:p>
                      <a:endParaRPr lang="en-CA" sz="1400" b="1" dirty="0"/>
                    </a:p>
                  </a:txBody>
                  <a:tcPr/>
                </a:tc>
                <a:tc>
                  <a:txBody>
                    <a:bodyPr/>
                    <a:lstStyle/>
                    <a:p>
                      <a:r>
                        <a:rPr lang="en-CA" sz="1400" b="1" dirty="0" smtClean="0"/>
                        <a:t>Digoxin</a:t>
                      </a:r>
                      <a:endParaRPr lang="en-CA" sz="1400" b="1" dirty="0"/>
                    </a:p>
                  </a:txBody>
                  <a:tcPr>
                    <a:solidFill>
                      <a:schemeClr val="tx2">
                        <a:lumMod val="20000"/>
                        <a:lumOff val="80000"/>
                      </a:schemeClr>
                    </a:solidFill>
                  </a:tcPr>
                </a:tc>
              </a:tr>
            </a:tbl>
          </a:graphicData>
        </a:graphic>
      </p:graphicFrame>
      <p:sp>
        <p:nvSpPr>
          <p:cNvPr id="6" name="Oval 5"/>
          <p:cNvSpPr/>
          <p:nvPr/>
        </p:nvSpPr>
        <p:spPr>
          <a:xfrm>
            <a:off x="5401733" y="2366128"/>
            <a:ext cx="1236752" cy="334739"/>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7" name="Oval 6"/>
          <p:cNvSpPr/>
          <p:nvPr/>
        </p:nvSpPr>
        <p:spPr>
          <a:xfrm>
            <a:off x="5401733" y="4525128"/>
            <a:ext cx="1236752" cy="334739"/>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8" name="Oval 7"/>
          <p:cNvSpPr/>
          <p:nvPr/>
        </p:nvSpPr>
        <p:spPr>
          <a:xfrm>
            <a:off x="5291666" y="3581332"/>
            <a:ext cx="1413933" cy="643535"/>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9" name="Oval 8"/>
          <p:cNvSpPr/>
          <p:nvPr/>
        </p:nvSpPr>
        <p:spPr>
          <a:xfrm>
            <a:off x="5401733" y="5220447"/>
            <a:ext cx="1236752" cy="334739"/>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0" name="Oval 9"/>
          <p:cNvSpPr/>
          <p:nvPr/>
        </p:nvSpPr>
        <p:spPr>
          <a:xfrm>
            <a:off x="5401733" y="5581027"/>
            <a:ext cx="1236752" cy="334739"/>
          </a:xfrm>
          <a:prstGeom prst="ellipse">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cxnSp>
        <p:nvCxnSpPr>
          <p:cNvPr id="12" name="Straight Connector 11"/>
          <p:cNvCxnSpPr/>
          <p:nvPr/>
        </p:nvCxnSpPr>
        <p:spPr>
          <a:xfrm>
            <a:off x="5401733" y="6307667"/>
            <a:ext cx="1176867" cy="229574"/>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a:xfrm flipV="1">
            <a:off x="5401733" y="6307667"/>
            <a:ext cx="1176867" cy="229574"/>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11" name="Right Brace 10"/>
          <p:cNvSpPr/>
          <p:nvPr/>
        </p:nvSpPr>
        <p:spPr>
          <a:xfrm>
            <a:off x="6705599" y="2366128"/>
            <a:ext cx="45719" cy="58390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ight Brace 14"/>
          <p:cNvSpPr/>
          <p:nvPr/>
        </p:nvSpPr>
        <p:spPr>
          <a:xfrm>
            <a:off x="6682739" y="2982687"/>
            <a:ext cx="45719" cy="58390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Right Brace 15"/>
          <p:cNvSpPr/>
          <p:nvPr/>
        </p:nvSpPr>
        <p:spPr>
          <a:xfrm>
            <a:off x="6728457" y="3566588"/>
            <a:ext cx="45719" cy="58390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Box 12"/>
          <p:cNvSpPr txBox="1"/>
          <p:nvPr/>
        </p:nvSpPr>
        <p:spPr>
          <a:xfrm>
            <a:off x="6879771" y="2451642"/>
            <a:ext cx="2264231" cy="464785"/>
          </a:xfrm>
          <a:prstGeom prst="rect">
            <a:avLst/>
          </a:prstGeom>
        </p:spPr>
        <p:txBody>
          <a:bodyPr vert="horz" wrap="none" lIns="0" tIns="0" rIns="0" bIns="0" rtlCol="0" anchor="t" anchorCtr="0">
            <a:noAutofit/>
          </a:bodyPr>
          <a:lstStyle/>
          <a:p>
            <a:r>
              <a:rPr lang="en-US" sz="1400" b="1" dirty="0" smtClean="0">
                <a:solidFill>
                  <a:srgbClr val="0092D2"/>
                </a:solidFill>
              </a:rPr>
              <a:t>Prolongs </a:t>
            </a:r>
            <a:r>
              <a:rPr lang="en-US" sz="1400" b="1" dirty="0" err="1" smtClean="0">
                <a:solidFill>
                  <a:srgbClr val="0092D2"/>
                </a:solidFill>
              </a:rPr>
              <a:t>repolorarization</a:t>
            </a:r>
            <a:r>
              <a:rPr lang="en-US" sz="1400" b="1" dirty="0" smtClean="0">
                <a:solidFill>
                  <a:srgbClr val="0092D2"/>
                </a:solidFill>
              </a:rPr>
              <a:t> </a:t>
            </a:r>
          </a:p>
          <a:p>
            <a:r>
              <a:rPr lang="en-US" sz="1400" b="1" dirty="0" smtClean="0">
                <a:solidFill>
                  <a:srgbClr val="0092D2"/>
                </a:solidFill>
              </a:rPr>
              <a:t>a little </a:t>
            </a:r>
          </a:p>
        </p:txBody>
      </p:sp>
      <p:sp>
        <p:nvSpPr>
          <p:cNvPr id="17" name="TextBox 16"/>
          <p:cNvSpPr txBox="1"/>
          <p:nvPr/>
        </p:nvSpPr>
        <p:spPr>
          <a:xfrm>
            <a:off x="6879771" y="3157241"/>
            <a:ext cx="2061029" cy="324609"/>
          </a:xfrm>
          <a:prstGeom prst="rect">
            <a:avLst/>
          </a:prstGeom>
        </p:spPr>
        <p:txBody>
          <a:bodyPr vert="horz" wrap="none" lIns="0" tIns="0" rIns="0" bIns="0" rtlCol="0" anchor="t" anchorCtr="0">
            <a:noAutofit/>
          </a:bodyPr>
          <a:lstStyle/>
          <a:p>
            <a:r>
              <a:rPr lang="en-US" sz="1400" b="1" dirty="0" smtClean="0">
                <a:solidFill>
                  <a:srgbClr val="0092D2"/>
                </a:solidFill>
              </a:rPr>
              <a:t>Shortens </a:t>
            </a:r>
            <a:r>
              <a:rPr lang="en-US" sz="1400" b="1" dirty="0" err="1" smtClean="0">
                <a:solidFill>
                  <a:srgbClr val="0092D2"/>
                </a:solidFill>
              </a:rPr>
              <a:t>repolorarization</a:t>
            </a:r>
            <a:endParaRPr lang="en-US" sz="1400" b="1" dirty="0" smtClean="0">
              <a:solidFill>
                <a:srgbClr val="0092D2"/>
              </a:solidFill>
            </a:endParaRPr>
          </a:p>
        </p:txBody>
      </p:sp>
      <p:sp>
        <p:nvSpPr>
          <p:cNvPr id="18" name="TextBox 17"/>
          <p:cNvSpPr txBox="1"/>
          <p:nvPr/>
        </p:nvSpPr>
        <p:spPr>
          <a:xfrm>
            <a:off x="6879771" y="3630854"/>
            <a:ext cx="2061029" cy="454256"/>
          </a:xfrm>
          <a:prstGeom prst="rect">
            <a:avLst/>
          </a:prstGeom>
        </p:spPr>
        <p:txBody>
          <a:bodyPr vert="horz" wrap="none" lIns="0" tIns="0" rIns="0" bIns="0" rtlCol="0" anchor="t" anchorCtr="0">
            <a:noAutofit/>
          </a:bodyPr>
          <a:lstStyle/>
          <a:p>
            <a:r>
              <a:rPr lang="en-US" sz="1400" b="1" dirty="0" smtClean="0">
                <a:solidFill>
                  <a:srgbClr val="0092D2"/>
                </a:solidFill>
              </a:rPr>
              <a:t>Minimal effect on </a:t>
            </a:r>
          </a:p>
          <a:p>
            <a:r>
              <a:rPr lang="en-US" sz="1400" b="1" dirty="0" err="1" smtClean="0">
                <a:solidFill>
                  <a:srgbClr val="0092D2"/>
                </a:solidFill>
              </a:rPr>
              <a:t>repolorarization</a:t>
            </a:r>
            <a:endParaRPr lang="en-US" sz="1400" b="1" dirty="0" smtClean="0">
              <a:solidFill>
                <a:srgbClr val="0092D2"/>
              </a:solidFill>
            </a:endParaRPr>
          </a:p>
        </p:txBody>
      </p:sp>
      <p:sp>
        <p:nvSpPr>
          <p:cNvPr id="19" name="Right Brace 18"/>
          <p:cNvSpPr/>
          <p:nvPr/>
        </p:nvSpPr>
        <p:spPr>
          <a:xfrm>
            <a:off x="6762200" y="4525128"/>
            <a:ext cx="45719" cy="1390638"/>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TextBox 19"/>
          <p:cNvSpPr txBox="1"/>
          <p:nvPr/>
        </p:nvSpPr>
        <p:spPr>
          <a:xfrm>
            <a:off x="6879771" y="5068415"/>
            <a:ext cx="2061029" cy="324609"/>
          </a:xfrm>
          <a:prstGeom prst="rect">
            <a:avLst/>
          </a:prstGeom>
        </p:spPr>
        <p:txBody>
          <a:bodyPr vert="horz" wrap="none" lIns="0" tIns="0" rIns="0" bIns="0" rtlCol="0" anchor="t" anchorCtr="0">
            <a:noAutofit/>
          </a:bodyPr>
          <a:lstStyle/>
          <a:p>
            <a:r>
              <a:rPr lang="en-US" sz="1400" b="1" u="sng" dirty="0">
                <a:solidFill>
                  <a:srgbClr val="0092D2"/>
                </a:solidFill>
              </a:rPr>
              <a:t>Prolongs </a:t>
            </a:r>
            <a:r>
              <a:rPr lang="en-US" sz="1400" b="1" u="sng" dirty="0" err="1">
                <a:solidFill>
                  <a:srgbClr val="0092D2"/>
                </a:solidFill>
              </a:rPr>
              <a:t>repolorarization</a:t>
            </a:r>
            <a:endParaRPr lang="en-US" sz="1400" b="1" u="sng" dirty="0" smtClean="0">
              <a:solidFill>
                <a:srgbClr val="0092D2"/>
              </a:solidFill>
            </a:endParaRPr>
          </a:p>
        </p:txBody>
      </p:sp>
      <p:sp>
        <p:nvSpPr>
          <p:cNvPr id="21" name="TextBox 20"/>
          <p:cNvSpPr txBox="1"/>
          <p:nvPr/>
        </p:nvSpPr>
        <p:spPr>
          <a:xfrm>
            <a:off x="1897625" y="2702404"/>
            <a:ext cx="1868129" cy="981142"/>
          </a:xfrm>
          <a:prstGeom prst="rect">
            <a:avLst/>
          </a:prstGeom>
        </p:spPr>
        <p:txBody>
          <a:bodyPr vert="horz" wrap="square" lIns="0" tIns="0" rIns="0" bIns="0" rtlCol="0" anchor="t" anchorCtr="0">
            <a:noAutofit/>
          </a:bodyPr>
          <a:lstStyle/>
          <a:p>
            <a:pPr algn="ctr"/>
            <a:r>
              <a:rPr lang="en-CA" sz="3600" b="1" dirty="0" smtClean="0">
                <a:solidFill>
                  <a:srgbClr val="7030A0"/>
                </a:solidFill>
              </a:rPr>
              <a:t>Prolong QRS</a:t>
            </a:r>
          </a:p>
        </p:txBody>
      </p:sp>
      <p:sp>
        <p:nvSpPr>
          <p:cNvPr id="22" name="TextBox 21"/>
          <p:cNvSpPr txBox="1"/>
          <p:nvPr/>
        </p:nvSpPr>
        <p:spPr>
          <a:xfrm>
            <a:off x="1989627" y="4638909"/>
            <a:ext cx="1868129" cy="981142"/>
          </a:xfrm>
          <a:prstGeom prst="rect">
            <a:avLst/>
          </a:prstGeom>
        </p:spPr>
        <p:txBody>
          <a:bodyPr vert="horz" wrap="square" lIns="0" tIns="0" rIns="0" bIns="0" rtlCol="0" anchor="t" anchorCtr="0">
            <a:noAutofit/>
          </a:bodyPr>
          <a:lstStyle/>
          <a:p>
            <a:pPr algn="ctr"/>
            <a:r>
              <a:rPr lang="en-CA" sz="3600" b="1" dirty="0" smtClean="0">
                <a:solidFill>
                  <a:srgbClr val="7030A0"/>
                </a:solidFill>
              </a:rPr>
              <a:t>Prolong QT</a:t>
            </a:r>
          </a:p>
        </p:txBody>
      </p:sp>
    </p:spTree>
    <p:extLst>
      <p:ext uri="{BB962C8B-B14F-4D97-AF65-F5344CB8AC3E}">
        <p14:creationId xmlns:p14="http://schemas.microsoft.com/office/powerpoint/2010/main" val="393508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5" grpId="0" animBg="1"/>
      <p:bldP spid="16" grpId="0" animBg="1"/>
      <p:bldP spid="13" grpId="0"/>
      <p:bldP spid="17" grpId="0"/>
      <p:bldP spid="18" grpId="0"/>
      <p:bldP spid="19" grpId="0" animBg="1"/>
      <p:bldP spid="20" grpId="0"/>
      <p:bldP spid="21" grpId="0"/>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Procainamide (</a:t>
            </a:r>
            <a:r>
              <a:rPr lang="en-US" dirty="0" err="1" smtClean="0"/>
              <a:t>Ia</a:t>
            </a:r>
            <a:r>
              <a:rPr lang="en-US" dirty="0" smtClean="0"/>
              <a:t>)</a:t>
            </a:r>
            <a:endParaRPr lang="en-US" dirty="0"/>
          </a:p>
        </p:txBody>
      </p:sp>
      <p:sp>
        <p:nvSpPr>
          <p:cNvPr id="3" name="Content Placeholder 2"/>
          <p:cNvSpPr>
            <a:spLocks noGrp="1"/>
          </p:cNvSpPr>
          <p:nvPr>
            <p:ph sz="quarter" idx="12"/>
          </p:nvPr>
        </p:nvSpPr>
        <p:spPr/>
        <p:txBody>
          <a:bodyPr>
            <a:normAutofit/>
          </a:bodyPr>
          <a:lstStyle/>
          <a:p>
            <a:pPr marL="347663" indent="-347663">
              <a:buFont typeface="Wingdings" panose="05000000000000000000" pitchFamily="2" charset="2"/>
              <a:buChar char="Ø"/>
            </a:pPr>
            <a:r>
              <a:rPr lang="en-CA" sz="2400" b="0" dirty="0"/>
              <a:t>1 </a:t>
            </a:r>
            <a:r>
              <a:rPr lang="en-CA" sz="2400" b="0" dirty="0" smtClean="0"/>
              <a:t>g/1</a:t>
            </a:r>
            <a:r>
              <a:rPr lang="en-CA" sz="2400" b="0" dirty="0"/>
              <a:t> </a:t>
            </a:r>
            <a:r>
              <a:rPr lang="en-CA" sz="2400" b="0" dirty="0" smtClean="0"/>
              <a:t>hr (15 </a:t>
            </a:r>
            <a:r>
              <a:rPr lang="en-CA" sz="2400" b="0" dirty="0"/>
              <a:t>mg/kg over 30-60 </a:t>
            </a:r>
            <a:r>
              <a:rPr lang="en-CA" sz="2400" b="0" dirty="0" smtClean="0"/>
              <a:t>min?)</a:t>
            </a:r>
            <a:endParaRPr lang="en-CA" sz="2400" dirty="0" smtClean="0"/>
          </a:p>
          <a:p>
            <a:pPr marL="914400" lvl="1" indent="-401638"/>
            <a:r>
              <a:rPr lang="en-US" sz="2100" dirty="0" smtClean="0"/>
              <a:t>Time </a:t>
            </a:r>
            <a:r>
              <a:rPr lang="en-US" sz="2100" dirty="0"/>
              <a:t>to conversion: </a:t>
            </a:r>
            <a:r>
              <a:rPr lang="en-US" sz="2100" dirty="0" smtClean="0"/>
              <a:t>	~</a:t>
            </a:r>
            <a:r>
              <a:rPr lang="en-US" sz="2100" dirty="0"/>
              <a:t>60 </a:t>
            </a:r>
            <a:r>
              <a:rPr lang="en-US" sz="2100" dirty="0" smtClean="0"/>
              <a:t>min</a:t>
            </a:r>
            <a:endParaRPr lang="en-US" sz="2100" dirty="0"/>
          </a:p>
          <a:p>
            <a:pPr marL="914400" lvl="1" indent="-401638"/>
            <a:r>
              <a:rPr lang="en-US" sz="2100" dirty="0" smtClean="0"/>
              <a:t>Most common s/e: 		hypotension</a:t>
            </a:r>
          </a:p>
          <a:p>
            <a:pPr marL="914400" lvl="1" indent="-401638"/>
            <a:r>
              <a:rPr lang="en-US" sz="2100" dirty="0" smtClean="0"/>
              <a:t>Potential for</a:t>
            </a:r>
            <a:r>
              <a:rPr lang="en-US" sz="2100" dirty="0"/>
              <a:t>…</a:t>
            </a:r>
          </a:p>
          <a:p>
            <a:pPr marL="1604963" lvl="2" indent="-457200">
              <a:buFont typeface="+mj-lt"/>
              <a:buAutoNum type="arabicPeriod"/>
            </a:pPr>
            <a:r>
              <a:rPr lang="en-US" sz="2000" dirty="0"/>
              <a:t>QRS </a:t>
            </a:r>
            <a:r>
              <a:rPr lang="en-US" sz="2000" dirty="0" smtClean="0"/>
              <a:t>widening</a:t>
            </a:r>
            <a:endParaRPr lang="en-US" sz="2000" dirty="0"/>
          </a:p>
          <a:p>
            <a:pPr marL="1604963" lvl="2" indent="-457200">
              <a:buFont typeface="+mj-lt"/>
              <a:buAutoNum type="arabicPeriod"/>
            </a:pPr>
            <a:r>
              <a:rPr lang="en-US" sz="2000" dirty="0"/>
              <a:t>runs of PVCs </a:t>
            </a:r>
          </a:p>
          <a:p>
            <a:pPr marL="909638" indent="-342900">
              <a:buFont typeface="Arial" panose="020B0604020202020204" pitchFamily="34" charset="0"/>
              <a:buChar char="•"/>
            </a:pPr>
            <a:r>
              <a:rPr lang="en-US" sz="2400" b="0" dirty="0" smtClean="0">
                <a:solidFill>
                  <a:schemeClr val="tx1"/>
                </a:solidFill>
              </a:rPr>
              <a:t>$30/1g vial</a:t>
            </a:r>
          </a:p>
          <a:p>
            <a:pPr marL="909638" indent="-342900">
              <a:buFont typeface="Arial" panose="020B0604020202020204" pitchFamily="34" charset="0"/>
              <a:buChar char="•"/>
            </a:pPr>
            <a:r>
              <a:rPr lang="en-US" sz="2400" b="0" dirty="0" smtClean="0">
                <a:solidFill>
                  <a:schemeClr val="tx1"/>
                </a:solidFill>
              </a:rPr>
              <a:t>t ½: 2.5-5 </a:t>
            </a:r>
            <a:r>
              <a:rPr lang="en-US" sz="2400" b="0" dirty="0" err="1" smtClean="0">
                <a:solidFill>
                  <a:schemeClr val="tx1"/>
                </a:solidFill>
              </a:rPr>
              <a:t>hrs</a:t>
            </a:r>
            <a:r>
              <a:rPr lang="en-US" sz="2400" b="0" dirty="0" smtClean="0">
                <a:solidFill>
                  <a:schemeClr val="tx1"/>
                </a:solidFill>
              </a:rPr>
              <a:t> </a:t>
            </a:r>
          </a:p>
          <a:p>
            <a:pPr marL="909638" indent="-342900">
              <a:buFont typeface="Arial" panose="020B0604020202020204" pitchFamily="34" charset="0"/>
              <a:buChar char="•"/>
            </a:pPr>
            <a:r>
              <a:rPr lang="en-US" sz="2400" b="0" dirty="0" smtClean="0">
                <a:solidFill>
                  <a:schemeClr val="tx1"/>
                </a:solidFill>
              </a:rPr>
              <a:t>Monitor ~ 1 </a:t>
            </a:r>
            <a:r>
              <a:rPr lang="en-US" sz="2400" b="0" dirty="0" err="1" smtClean="0">
                <a:solidFill>
                  <a:schemeClr val="tx1"/>
                </a:solidFill>
              </a:rPr>
              <a:t>hr</a:t>
            </a:r>
            <a:r>
              <a:rPr lang="en-US" sz="2400" b="0" dirty="0" smtClean="0">
                <a:solidFill>
                  <a:schemeClr val="tx1"/>
                </a:solidFill>
              </a:rPr>
              <a:t>? </a:t>
            </a:r>
            <a:r>
              <a:rPr lang="en-CA" dirty="0"/>
              <a:t>	</a:t>
            </a:r>
          </a:p>
          <a:p>
            <a:pPr marL="0" indent="0">
              <a:buNone/>
            </a:pPr>
            <a:endParaRPr lang="en-US"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12</a:t>
            </a:fld>
            <a:endParaRPr lang="en-US" dirty="0"/>
          </a:p>
        </p:txBody>
      </p:sp>
      <p:sp>
        <p:nvSpPr>
          <p:cNvPr id="5" name="Right Brace 4"/>
          <p:cNvSpPr/>
          <p:nvPr/>
        </p:nvSpPr>
        <p:spPr>
          <a:xfrm>
            <a:off x="4269377" y="3663043"/>
            <a:ext cx="45719" cy="65858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4482737" y="3883479"/>
            <a:ext cx="2677887" cy="217714"/>
          </a:xfrm>
          <a:prstGeom prst="rect">
            <a:avLst/>
          </a:prstGeom>
        </p:spPr>
        <p:txBody>
          <a:bodyPr vert="horz" wrap="square" lIns="0" tIns="0" rIns="0" bIns="0" rtlCol="0" anchor="t" anchorCtr="0">
            <a:noAutofit/>
          </a:bodyPr>
          <a:lstStyle/>
          <a:p>
            <a:pPr marL="0" lvl="3"/>
            <a:r>
              <a:rPr lang="en-US" sz="1600" dirty="0">
                <a:solidFill>
                  <a:prstClr val="black"/>
                </a:solidFill>
              </a:rPr>
              <a:t>Slow rate or stop infusion</a:t>
            </a:r>
          </a:p>
          <a:p>
            <a:endParaRPr lang="en-US" b="1" dirty="0" smtClean="0"/>
          </a:p>
        </p:txBody>
      </p:sp>
    </p:spTree>
    <p:extLst>
      <p:ext uri="{BB962C8B-B14F-4D97-AF65-F5344CB8AC3E}">
        <p14:creationId xmlns:p14="http://schemas.microsoft.com/office/powerpoint/2010/main" val="112405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Procainamide (</a:t>
            </a:r>
            <a:r>
              <a:rPr lang="en-US" dirty="0" err="1" smtClean="0"/>
              <a:t>Ia</a:t>
            </a:r>
            <a:r>
              <a:rPr lang="en-US" dirty="0" smtClean="0"/>
              <a:t>)</a:t>
            </a:r>
            <a:endParaRPr lang="en-US" dirty="0"/>
          </a:p>
        </p:txBody>
      </p:sp>
      <p:sp>
        <p:nvSpPr>
          <p:cNvPr id="3" name="Content Placeholder 2"/>
          <p:cNvSpPr>
            <a:spLocks noGrp="1"/>
          </p:cNvSpPr>
          <p:nvPr>
            <p:ph sz="quarter" idx="12"/>
          </p:nvPr>
        </p:nvSpPr>
        <p:spPr>
          <a:xfrm>
            <a:off x="685800" y="1850571"/>
            <a:ext cx="8001000" cy="4660829"/>
          </a:xfrm>
        </p:spPr>
        <p:txBody>
          <a:bodyPr>
            <a:normAutofit lnSpcReduction="10000"/>
          </a:bodyPr>
          <a:lstStyle/>
          <a:p>
            <a:r>
              <a:rPr lang="en-US" sz="2200" dirty="0" smtClean="0"/>
              <a:t>Stiell IG, </a:t>
            </a:r>
            <a:r>
              <a:rPr lang="en-US" sz="2200" i="1" dirty="0" err="1" smtClean="0"/>
              <a:t>Acad</a:t>
            </a:r>
            <a:r>
              <a:rPr lang="en-US" sz="2200" i="1" dirty="0" smtClean="0"/>
              <a:t> </a:t>
            </a:r>
            <a:r>
              <a:rPr lang="en-US" sz="2200" i="1" dirty="0" err="1" smtClean="0"/>
              <a:t>Emerg</a:t>
            </a:r>
            <a:r>
              <a:rPr lang="en-US" sz="2200" i="1" dirty="0" smtClean="0"/>
              <a:t> Med </a:t>
            </a:r>
            <a:r>
              <a:rPr lang="en-US" sz="2200" dirty="0" smtClean="0"/>
              <a:t>2007</a:t>
            </a:r>
          </a:p>
          <a:p>
            <a:pPr lvl="1"/>
            <a:r>
              <a:rPr lang="en-US" sz="1800" b="0" dirty="0" smtClean="0"/>
              <a:t>341 AFF, mean duration 8h, 1g/1hr</a:t>
            </a:r>
          </a:p>
          <a:p>
            <a:pPr lvl="1"/>
            <a:r>
              <a:rPr lang="en-US" sz="1800" b="0" dirty="0" smtClean="0"/>
              <a:t>55% successful CV</a:t>
            </a:r>
          </a:p>
          <a:p>
            <a:pPr lvl="1"/>
            <a:r>
              <a:rPr lang="en-US" sz="1800" b="0" dirty="0" smtClean="0"/>
              <a:t>10% A/E</a:t>
            </a:r>
          </a:p>
          <a:p>
            <a:pPr marL="1827213" lvl="2">
              <a:spcAft>
                <a:spcPts val="200"/>
              </a:spcAft>
              <a:buFont typeface="+mj-lt"/>
              <a:buAutoNum type="arabicPeriod"/>
            </a:pPr>
            <a:r>
              <a:rPr lang="en-US" sz="1600" dirty="0" smtClean="0"/>
              <a:t>8.5% hypotension (&lt; 100 mm Hg SBP)</a:t>
            </a:r>
          </a:p>
          <a:p>
            <a:pPr marL="1827213" lvl="2">
              <a:spcAft>
                <a:spcPts val="200"/>
              </a:spcAft>
              <a:buFont typeface="+mj-lt"/>
              <a:buAutoNum type="arabicPeriod"/>
            </a:pPr>
            <a:r>
              <a:rPr lang="en-US" sz="1600" dirty="0" smtClean="0"/>
              <a:t>0.6% </a:t>
            </a:r>
            <a:r>
              <a:rPr lang="en-US" sz="1600" dirty="0" err="1" smtClean="0"/>
              <a:t>brady</a:t>
            </a:r>
            <a:r>
              <a:rPr lang="en-US" sz="1600" dirty="0" smtClean="0"/>
              <a:t>, 0.6% AV block, 0.6% atrial </a:t>
            </a:r>
            <a:r>
              <a:rPr lang="en-US" sz="1600" dirty="0" err="1" smtClean="0"/>
              <a:t>tachy</a:t>
            </a:r>
            <a:endParaRPr lang="en-US" sz="1600" dirty="0" smtClean="0"/>
          </a:p>
          <a:p>
            <a:pPr marL="1827213" lvl="2">
              <a:spcAft>
                <a:spcPts val="200"/>
              </a:spcAft>
              <a:buFont typeface="+mj-lt"/>
              <a:buAutoNum type="arabicPeriod"/>
            </a:pPr>
            <a:r>
              <a:rPr lang="en-US" sz="1600" b="0" dirty="0" smtClean="0"/>
              <a:t>0.3% VT</a:t>
            </a:r>
          </a:p>
          <a:p>
            <a:pPr marL="1827213" lvl="2">
              <a:spcAft>
                <a:spcPts val="200"/>
              </a:spcAft>
            </a:pPr>
            <a:r>
              <a:rPr lang="en-US" sz="1600" dirty="0" smtClean="0"/>
              <a:t>5% </a:t>
            </a:r>
            <a:r>
              <a:rPr lang="en-US" sz="1600" dirty="0" err="1" smtClean="0"/>
              <a:t>hx</a:t>
            </a:r>
            <a:r>
              <a:rPr lang="en-US" sz="1600" dirty="0" smtClean="0"/>
              <a:t> HF, 25% </a:t>
            </a:r>
            <a:r>
              <a:rPr lang="en-US" sz="1600" dirty="0" err="1" smtClean="0"/>
              <a:t>hx</a:t>
            </a:r>
            <a:r>
              <a:rPr lang="en-US" sz="1600" dirty="0" smtClean="0"/>
              <a:t> CAD</a:t>
            </a:r>
            <a:endParaRPr lang="en-US" sz="1600" b="0" dirty="0"/>
          </a:p>
          <a:p>
            <a:r>
              <a:rPr lang="en-US" sz="2200" dirty="0" smtClean="0"/>
              <a:t>Michael JA, </a:t>
            </a:r>
            <a:r>
              <a:rPr lang="en-US" sz="2200" i="1" dirty="0" smtClean="0"/>
              <a:t>Ann </a:t>
            </a:r>
            <a:r>
              <a:rPr lang="en-US" sz="2200" i="1" dirty="0" err="1" smtClean="0"/>
              <a:t>Emerg</a:t>
            </a:r>
            <a:r>
              <a:rPr lang="en-US" sz="2200" i="1" dirty="0" smtClean="0"/>
              <a:t> Med </a:t>
            </a:r>
            <a:r>
              <a:rPr lang="en-US" sz="2200" dirty="0" smtClean="0"/>
              <a:t>1999</a:t>
            </a:r>
          </a:p>
          <a:p>
            <a:pPr lvl="1"/>
            <a:r>
              <a:rPr lang="en-US" sz="1800" b="0" dirty="0" smtClean="0"/>
              <a:t>180 AFF: 50</a:t>
            </a:r>
            <a:r>
              <a:rPr lang="en-US" sz="1800" b="0" dirty="0"/>
              <a:t>% </a:t>
            </a:r>
            <a:r>
              <a:rPr lang="en-US" sz="1800" b="0" dirty="0" smtClean="0"/>
              <a:t>successful CV</a:t>
            </a:r>
          </a:p>
          <a:p>
            <a:pPr lvl="1"/>
            <a:r>
              <a:rPr lang="en-US" sz="1800" b="0" dirty="0" smtClean="0"/>
              <a:t> 5% hypotension, 3% </a:t>
            </a:r>
            <a:r>
              <a:rPr lang="en-US" sz="1800" b="0" dirty="0" err="1" smtClean="0"/>
              <a:t>brady</a:t>
            </a:r>
            <a:r>
              <a:rPr lang="en-US" sz="1800" b="0" dirty="0" smtClean="0"/>
              <a:t>, 1 AV block,</a:t>
            </a:r>
            <a:r>
              <a:rPr lang="en-CA" sz="1800" b="0" dirty="0"/>
              <a:t> </a:t>
            </a:r>
            <a:r>
              <a:rPr lang="en-US" sz="1800" b="0" dirty="0" smtClean="0"/>
              <a:t>1 VT</a:t>
            </a:r>
          </a:p>
          <a:p>
            <a:r>
              <a:rPr lang="en-US" sz="2200" dirty="0" smtClean="0"/>
              <a:t>Stiell IG, </a:t>
            </a:r>
            <a:r>
              <a:rPr lang="en-US" sz="2200" i="1" dirty="0" smtClean="0"/>
              <a:t>CJEM</a:t>
            </a:r>
            <a:r>
              <a:rPr lang="en-US" sz="2200" dirty="0" smtClean="0"/>
              <a:t> 2011</a:t>
            </a:r>
            <a:endParaRPr lang="en-US" sz="2200" dirty="0"/>
          </a:p>
          <a:p>
            <a:pPr lvl="1">
              <a:spcAft>
                <a:spcPts val="500"/>
              </a:spcAft>
            </a:pPr>
            <a:r>
              <a:rPr lang="en-US" sz="1800" b="0" dirty="0" smtClean="0"/>
              <a:t>660 AFF, range 0-6 day, 1g/1hr</a:t>
            </a:r>
          </a:p>
          <a:p>
            <a:pPr lvl="1">
              <a:spcAft>
                <a:spcPts val="500"/>
              </a:spcAft>
            </a:pPr>
            <a:r>
              <a:rPr lang="en-US" sz="1800" b="0" dirty="0" smtClean="0"/>
              <a:t>58% CV</a:t>
            </a:r>
          </a:p>
          <a:p>
            <a:pPr lvl="1">
              <a:spcAft>
                <a:spcPts val="500"/>
              </a:spcAft>
            </a:pPr>
            <a:r>
              <a:rPr lang="en-US" sz="1800" b="0" dirty="0" smtClean="0"/>
              <a:t>6.7% A/E, similar breakdown</a:t>
            </a:r>
            <a:endParaRPr lang="en-US" sz="1800" b="0" dirty="0"/>
          </a:p>
          <a:p>
            <a:pPr marL="0" indent="0">
              <a:buNone/>
            </a:pPr>
            <a:endParaRPr lang="en-US"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13</a:t>
            </a:fld>
            <a:endParaRPr lang="en-US" dirty="0"/>
          </a:p>
        </p:txBody>
      </p:sp>
      <p:sp>
        <p:nvSpPr>
          <p:cNvPr id="5" name="Right Brace 4"/>
          <p:cNvSpPr/>
          <p:nvPr/>
        </p:nvSpPr>
        <p:spPr>
          <a:xfrm>
            <a:off x="6954879" y="4849585"/>
            <a:ext cx="45719" cy="26125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7088169" y="4849585"/>
            <a:ext cx="1001486" cy="261257"/>
          </a:xfrm>
          <a:prstGeom prst="rect">
            <a:avLst/>
          </a:prstGeom>
        </p:spPr>
        <p:txBody>
          <a:bodyPr vert="horz" wrap="square" lIns="0" tIns="0" rIns="0" bIns="0" rtlCol="0" anchor="t" anchorCtr="0">
            <a:noAutofit/>
          </a:bodyPr>
          <a:lstStyle/>
          <a:p>
            <a:r>
              <a:rPr lang="en-US" sz="1400" dirty="0" smtClean="0">
                <a:latin typeface="Bookman Old Style" panose="02050604050505020204" pitchFamily="18" charset="0"/>
              </a:rPr>
              <a:t>Transient</a:t>
            </a:r>
          </a:p>
        </p:txBody>
      </p:sp>
    </p:spTree>
    <p:extLst>
      <p:ext uri="{BB962C8B-B14F-4D97-AF65-F5344CB8AC3E}">
        <p14:creationId xmlns:p14="http://schemas.microsoft.com/office/powerpoint/2010/main" val="1613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Flecainide or </a:t>
            </a:r>
            <a:r>
              <a:rPr lang="en-US" dirty="0" err="1" smtClean="0"/>
              <a:t>Propafanone</a:t>
            </a:r>
            <a:r>
              <a:rPr lang="en-US" dirty="0" smtClean="0"/>
              <a:t> (</a:t>
            </a:r>
            <a:r>
              <a:rPr lang="en-US" dirty="0" err="1" smtClean="0"/>
              <a:t>Ic</a:t>
            </a:r>
            <a:r>
              <a:rPr lang="en-US" dirty="0" smtClean="0"/>
              <a:t>)</a:t>
            </a:r>
            <a:endParaRPr lang="en-US" dirty="0"/>
          </a:p>
        </p:txBody>
      </p:sp>
      <p:sp>
        <p:nvSpPr>
          <p:cNvPr id="3" name="Content Placeholder 2"/>
          <p:cNvSpPr>
            <a:spLocks noGrp="1"/>
          </p:cNvSpPr>
          <p:nvPr>
            <p:ph sz="quarter" idx="12"/>
          </p:nvPr>
        </p:nvSpPr>
        <p:spPr>
          <a:xfrm>
            <a:off x="685798" y="1839685"/>
            <a:ext cx="8255001" cy="4671715"/>
          </a:xfrm>
        </p:spPr>
        <p:txBody>
          <a:bodyPr>
            <a:normAutofit fontScale="62500" lnSpcReduction="20000"/>
          </a:bodyPr>
          <a:lstStyle/>
          <a:p>
            <a:pPr marL="0" indent="0">
              <a:buNone/>
            </a:pPr>
            <a:r>
              <a:rPr lang="en-CA" sz="4000" dirty="0" smtClean="0"/>
              <a:t>Pill-in-the-pocket approach</a:t>
            </a:r>
          </a:p>
          <a:p>
            <a:pPr marL="358775" indent="-358775">
              <a:buFont typeface="Wingdings" panose="05000000000000000000" pitchFamily="2" charset="2"/>
              <a:buChar char="Ø"/>
            </a:pPr>
            <a:r>
              <a:rPr lang="en-CA" sz="3500" b="0" dirty="0"/>
              <a:t>P</a:t>
            </a:r>
            <a:r>
              <a:rPr lang="en-CA" sz="3500" b="0" dirty="0" smtClean="0"/>
              <a:t>ropafenone (300, 450, 600 </a:t>
            </a:r>
            <a:r>
              <a:rPr lang="en-CA" sz="3500" b="0" dirty="0"/>
              <a:t>mg) or </a:t>
            </a:r>
            <a:r>
              <a:rPr lang="en-CA" sz="3500" b="0" dirty="0" smtClean="0"/>
              <a:t>flecainide (200–300 </a:t>
            </a:r>
            <a:r>
              <a:rPr lang="en-CA" sz="3800" b="0" dirty="0" smtClean="0"/>
              <a:t>mg)</a:t>
            </a:r>
          </a:p>
          <a:p>
            <a:pPr marL="914400" lvl="1" indent="-403225"/>
            <a:r>
              <a:rPr lang="en-US" sz="3200" dirty="0"/>
              <a:t>Time to conversion: </a:t>
            </a:r>
            <a:r>
              <a:rPr lang="en-US" sz="3200" dirty="0" smtClean="0"/>
              <a:t>	2-6 h</a:t>
            </a:r>
          </a:p>
          <a:p>
            <a:pPr marL="914400" lvl="1" indent="-403225"/>
            <a:r>
              <a:rPr lang="en-US" sz="3200" dirty="0"/>
              <a:t>Most common s/e: 	</a:t>
            </a:r>
            <a:r>
              <a:rPr lang="en-US" sz="3200" dirty="0" smtClean="0"/>
              <a:t>hypotension</a:t>
            </a:r>
          </a:p>
          <a:p>
            <a:pPr marL="914400" lvl="1" indent="-403225"/>
            <a:r>
              <a:rPr lang="en-US" sz="3200" dirty="0" smtClean="0"/>
              <a:t>Potential for:</a:t>
            </a:r>
            <a:endParaRPr lang="en-US" sz="3200" dirty="0"/>
          </a:p>
          <a:p>
            <a:pPr marL="1490663" lvl="1" indent="-457200">
              <a:buFont typeface="+mj-lt"/>
              <a:buAutoNum type="arabicPeriod"/>
            </a:pPr>
            <a:r>
              <a:rPr lang="en-CA" b="0" dirty="0" smtClean="0"/>
              <a:t>1:1 </a:t>
            </a:r>
            <a:r>
              <a:rPr lang="en-CA" b="0" dirty="0"/>
              <a:t>AV conduction of atrial flutter</a:t>
            </a:r>
          </a:p>
          <a:p>
            <a:pPr marL="1882775" lvl="2" indent="-282575">
              <a:spcAft>
                <a:spcPts val="400"/>
              </a:spcAft>
            </a:pPr>
            <a:r>
              <a:rPr lang="en-CA" b="0" dirty="0" smtClean="0"/>
              <a:t>AV nodal blocker is given ≥ 30 minutes prior</a:t>
            </a:r>
          </a:p>
          <a:p>
            <a:pPr marL="2111375" lvl="3" indent="-228600">
              <a:spcBef>
                <a:spcPts val="0"/>
              </a:spcBef>
              <a:spcAft>
                <a:spcPts val="400"/>
              </a:spcAft>
            </a:pPr>
            <a:r>
              <a:rPr lang="en-CA" dirty="0" smtClean="0"/>
              <a:t>Metoprolol 25-50 mg </a:t>
            </a:r>
            <a:r>
              <a:rPr lang="en-CA" dirty="0" err="1" smtClean="0"/>
              <a:t>po</a:t>
            </a:r>
            <a:r>
              <a:rPr lang="en-CA" dirty="0" smtClean="0"/>
              <a:t> OR Diltiazem 30 mg </a:t>
            </a:r>
            <a:r>
              <a:rPr lang="en-CA" dirty="0" err="1" smtClean="0"/>
              <a:t>po</a:t>
            </a:r>
            <a:r>
              <a:rPr lang="en-CA" dirty="0" smtClean="0"/>
              <a:t> (or 120-180 mg </a:t>
            </a:r>
            <a:r>
              <a:rPr lang="en-CA" dirty="0" err="1" smtClean="0"/>
              <a:t>po</a:t>
            </a:r>
            <a:r>
              <a:rPr lang="en-CA" dirty="0" smtClean="0"/>
              <a:t>)</a:t>
            </a:r>
            <a:endParaRPr lang="en-CA" b="0" dirty="0" smtClean="0"/>
          </a:p>
          <a:p>
            <a:pPr marL="1490663" lvl="1" indent="-457200">
              <a:buFont typeface="+mj-lt"/>
              <a:buAutoNum type="arabicPeriod"/>
            </a:pPr>
            <a:r>
              <a:rPr lang="en-CA" b="0" cap="all" dirty="0" smtClean="0"/>
              <a:t>b</a:t>
            </a:r>
            <a:r>
              <a:rPr lang="en-CA" b="0" dirty="0" smtClean="0"/>
              <a:t>radycardia</a:t>
            </a:r>
          </a:p>
          <a:p>
            <a:pPr marL="1943100" lvl="2" indent="-342900">
              <a:spcAft>
                <a:spcPts val="400"/>
              </a:spcAft>
              <a:tabLst>
                <a:tab pos="1527175" algn="l"/>
              </a:tabLst>
            </a:pPr>
            <a:r>
              <a:rPr lang="en-CA" dirty="0"/>
              <a:t>Brady with conversion</a:t>
            </a:r>
          </a:p>
          <a:p>
            <a:pPr marL="1943100" lvl="2" indent="-342900">
              <a:spcAft>
                <a:spcPts val="400"/>
              </a:spcAft>
              <a:tabLst>
                <a:tab pos="1527175" algn="l"/>
              </a:tabLst>
            </a:pPr>
            <a:r>
              <a:rPr lang="en-CA" dirty="0" smtClean="0"/>
              <a:t>Genetic variants (e.g. Northern Europeans &amp; low CYP 2D6)</a:t>
            </a:r>
          </a:p>
          <a:p>
            <a:pPr marL="1490663" lvl="1" indent="-457200">
              <a:buFont typeface="+mj-lt"/>
              <a:buAutoNum type="arabicPeriod"/>
            </a:pPr>
            <a:r>
              <a:rPr lang="en-CA" b="0" dirty="0" smtClean="0"/>
              <a:t>QRS </a:t>
            </a:r>
            <a:r>
              <a:rPr lang="en-CA" b="0" dirty="0"/>
              <a:t>widening</a:t>
            </a:r>
          </a:p>
          <a:p>
            <a:pPr marL="395288" indent="0">
              <a:buNone/>
            </a:pPr>
            <a:r>
              <a:rPr lang="en-CA" sz="3400" b="0" dirty="0" smtClean="0"/>
              <a:t>Neither should </a:t>
            </a:r>
            <a:r>
              <a:rPr lang="en-CA" sz="3400" b="0" dirty="0"/>
              <a:t>be </a:t>
            </a:r>
            <a:r>
              <a:rPr lang="en-CA" sz="3400" b="0" dirty="0" smtClean="0"/>
              <a:t>used in patients </a:t>
            </a:r>
            <a:r>
              <a:rPr lang="en-CA" sz="3400" b="0" dirty="0"/>
              <a:t>with structural heart </a:t>
            </a:r>
            <a:r>
              <a:rPr lang="en-CA" sz="3400" b="0" dirty="0" smtClean="0"/>
              <a:t>disease </a:t>
            </a:r>
          </a:p>
          <a:p>
            <a:pPr marL="1527175" lvl="2" indent="-358775"/>
            <a:r>
              <a:rPr lang="en-CA" dirty="0" smtClean="0"/>
              <a:t>Particularly LV systolic dysfunction, HF, or CAD (&amp; </a:t>
            </a:r>
            <a:r>
              <a:rPr lang="en-CA" dirty="0" err="1" smtClean="0"/>
              <a:t>Brugada</a:t>
            </a:r>
            <a:r>
              <a:rPr lang="en-CA" dirty="0" smtClean="0"/>
              <a:t>)</a:t>
            </a:r>
            <a:endParaRPr lang="en-CA" b="0" dirty="0" smtClean="0"/>
          </a:p>
          <a:p>
            <a:pPr lvl="2" indent="-376238"/>
            <a:r>
              <a:rPr lang="en-CA" dirty="0" smtClean="0"/>
              <a:t>Assessment </a:t>
            </a:r>
            <a:r>
              <a:rPr lang="en-CA" b="0" dirty="0" smtClean="0"/>
              <a:t>practical in the ED?</a:t>
            </a:r>
          </a:p>
          <a:p>
            <a:pPr marL="685800" lvl="0" indent="-282575">
              <a:buFont typeface="Wingdings 2" panose="05020102010507070707" pitchFamily="18" charset="2"/>
              <a:buChar char=""/>
            </a:pPr>
            <a:r>
              <a:rPr lang="en-CA" sz="3400" b="0" dirty="0"/>
              <a:t>Propafenone: avoid if </a:t>
            </a:r>
            <a:r>
              <a:rPr lang="en-CA" sz="3400" b="0" dirty="0" smtClean="0"/>
              <a:t>bronchospasm</a:t>
            </a:r>
            <a:endParaRPr lang="en-CA" sz="3400" b="0"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14</a:t>
            </a:fld>
            <a:endParaRPr lang="en-US" dirty="0"/>
          </a:p>
        </p:txBody>
      </p:sp>
    </p:spTree>
    <p:extLst>
      <p:ext uri="{BB962C8B-B14F-4D97-AF65-F5344CB8AC3E}">
        <p14:creationId xmlns:p14="http://schemas.microsoft.com/office/powerpoint/2010/main" val="62335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Flecainide or </a:t>
            </a:r>
            <a:r>
              <a:rPr lang="en-US" dirty="0" err="1" smtClean="0"/>
              <a:t>Propafanone</a:t>
            </a:r>
            <a:r>
              <a:rPr lang="en-US" dirty="0" smtClean="0"/>
              <a:t> (</a:t>
            </a:r>
            <a:r>
              <a:rPr lang="en-US" dirty="0" err="1" smtClean="0"/>
              <a:t>Ic</a:t>
            </a:r>
            <a:r>
              <a:rPr lang="en-US" dirty="0" smtClean="0"/>
              <a:t>)</a:t>
            </a:r>
            <a:endParaRPr lang="en-US" dirty="0"/>
          </a:p>
        </p:txBody>
      </p:sp>
      <p:sp>
        <p:nvSpPr>
          <p:cNvPr id="3" name="Content Placeholder 2"/>
          <p:cNvSpPr>
            <a:spLocks noGrp="1"/>
          </p:cNvSpPr>
          <p:nvPr>
            <p:ph sz="quarter" idx="12"/>
          </p:nvPr>
        </p:nvSpPr>
        <p:spPr>
          <a:xfrm>
            <a:off x="685800" y="1885361"/>
            <a:ext cx="7900526" cy="4626039"/>
          </a:xfrm>
        </p:spPr>
        <p:txBody>
          <a:bodyPr>
            <a:normAutofit/>
          </a:bodyPr>
          <a:lstStyle/>
          <a:p>
            <a:pPr marL="457200" indent="-457200">
              <a:buFont typeface="Arial" panose="020B0604020202020204" pitchFamily="34" charset="0"/>
              <a:buChar char="•"/>
            </a:pPr>
            <a:r>
              <a:rPr lang="en-CA" sz="2400" b="0" dirty="0">
                <a:solidFill>
                  <a:schemeClr val="tx1"/>
                </a:solidFill>
              </a:rPr>
              <a:t>Flecainide </a:t>
            </a:r>
            <a:r>
              <a:rPr lang="en-CA" sz="2400" b="0" dirty="0" smtClean="0">
                <a:solidFill>
                  <a:schemeClr val="tx1"/>
                </a:solidFill>
              </a:rPr>
              <a:t>($3.50/300mg tab):  	t½ </a:t>
            </a:r>
            <a:r>
              <a:rPr lang="en-CA" sz="2400" b="0" dirty="0">
                <a:solidFill>
                  <a:schemeClr val="tx1"/>
                </a:solidFill>
              </a:rPr>
              <a:t>20 </a:t>
            </a:r>
            <a:r>
              <a:rPr lang="en-CA" sz="2400" b="0" dirty="0" smtClean="0">
                <a:solidFill>
                  <a:schemeClr val="tx1"/>
                </a:solidFill>
              </a:rPr>
              <a:t>hrs</a:t>
            </a:r>
          </a:p>
          <a:p>
            <a:pPr marL="457200" indent="-457200">
              <a:buFont typeface="Arial" panose="020B0604020202020204" pitchFamily="34" charset="0"/>
              <a:buChar char="•"/>
            </a:pPr>
            <a:r>
              <a:rPr lang="en-CA" sz="2400" b="0" dirty="0">
                <a:solidFill>
                  <a:schemeClr val="tx1"/>
                </a:solidFill>
              </a:rPr>
              <a:t>Propafenone ($</a:t>
            </a:r>
            <a:r>
              <a:rPr lang="en-CA" sz="2400" b="0" dirty="0" smtClean="0">
                <a:solidFill>
                  <a:schemeClr val="tx1"/>
                </a:solidFill>
              </a:rPr>
              <a:t>1.20/600mg tab): 	t½ </a:t>
            </a:r>
            <a:r>
              <a:rPr lang="en-CA" sz="2400" b="0" dirty="0">
                <a:solidFill>
                  <a:schemeClr val="tx1"/>
                </a:solidFill>
              </a:rPr>
              <a:t>10 hrs (</a:t>
            </a:r>
            <a:r>
              <a:rPr lang="en-CA" sz="2400" b="0" dirty="0" smtClean="0">
                <a:solidFill>
                  <a:schemeClr val="tx1"/>
                </a:solidFill>
              </a:rPr>
              <a:t>varies)</a:t>
            </a:r>
          </a:p>
          <a:p>
            <a:pPr marL="457200" indent="-457200">
              <a:buFont typeface="Arial" panose="020B0604020202020204" pitchFamily="34" charset="0"/>
              <a:buChar char="•"/>
            </a:pPr>
            <a:r>
              <a:rPr lang="en-CA" sz="2400" b="0" dirty="0" smtClean="0">
                <a:solidFill>
                  <a:schemeClr val="tx1"/>
                </a:solidFill>
              </a:rPr>
              <a:t>Monitor </a:t>
            </a:r>
            <a:r>
              <a:rPr lang="en-CA" sz="2400" b="0" dirty="0">
                <a:solidFill>
                  <a:schemeClr val="tx1"/>
                </a:solidFill>
              </a:rPr>
              <a:t>for </a:t>
            </a:r>
            <a:r>
              <a:rPr lang="en-CA" sz="2400" b="0" dirty="0" smtClean="0">
                <a:solidFill>
                  <a:schemeClr val="tx1"/>
                </a:solidFill>
              </a:rPr>
              <a:t>2? </a:t>
            </a:r>
            <a:r>
              <a:rPr lang="en-CA" sz="2400" b="0" dirty="0">
                <a:solidFill>
                  <a:schemeClr val="tx1"/>
                </a:solidFill>
              </a:rPr>
              <a:t>hours after </a:t>
            </a:r>
            <a:r>
              <a:rPr lang="en-CA" sz="2400" b="0" dirty="0" smtClean="0">
                <a:solidFill>
                  <a:schemeClr val="tx1"/>
                </a:solidFill>
              </a:rPr>
              <a:t>conversion</a:t>
            </a:r>
          </a:p>
          <a:p>
            <a:pPr marL="0" lvl="0" indent="0">
              <a:buNone/>
            </a:pPr>
            <a:r>
              <a:rPr lang="en-US" sz="2600" b="0" dirty="0" smtClean="0">
                <a:sym typeface="Wingdings 2"/>
              </a:rPr>
              <a:t></a:t>
            </a:r>
            <a:r>
              <a:rPr lang="en-US" sz="1500" dirty="0" smtClean="0">
                <a:sym typeface="Wingdings 2"/>
              </a:rPr>
              <a:t>  </a:t>
            </a:r>
            <a:r>
              <a:rPr lang="en-CA" sz="2400" b="0" dirty="0" smtClean="0">
                <a:solidFill>
                  <a:srgbClr val="005799"/>
                </a:solidFill>
                <a:latin typeface="Cambria"/>
              </a:rPr>
              <a:t>If no AE, may use in future to prevent ED visits</a:t>
            </a:r>
          </a:p>
          <a:p>
            <a:pPr marL="0" indent="0">
              <a:buNone/>
            </a:pPr>
            <a:endParaRPr lang="en-CA" sz="2600" b="0"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15</a:t>
            </a:fld>
            <a:endParaRPr lang="en-US" dirty="0"/>
          </a:p>
        </p:txBody>
      </p:sp>
    </p:spTree>
    <p:extLst>
      <p:ext uri="{BB962C8B-B14F-4D97-AF65-F5344CB8AC3E}">
        <p14:creationId xmlns:p14="http://schemas.microsoft.com/office/powerpoint/2010/main" val="1949456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Flecainide or </a:t>
            </a:r>
            <a:r>
              <a:rPr lang="en-US" dirty="0" err="1" smtClean="0"/>
              <a:t>Propafanone</a:t>
            </a:r>
            <a:r>
              <a:rPr lang="en-US" dirty="0" smtClean="0"/>
              <a:t> (</a:t>
            </a:r>
            <a:r>
              <a:rPr lang="en-US" dirty="0" err="1" smtClean="0"/>
              <a:t>Ic</a:t>
            </a:r>
            <a:r>
              <a:rPr lang="en-US" dirty="0" smtClean="0"/>
              <a:t>)</a:t>
            </a:r>
            <a:endParaRPr lang="en-US" dirty="0"/>
          </a:p>
        </p:txBody>
      </p:sp>
      <p:sp>
        <p:nvSpPr>
          <p:cNvPr id="3" name="Content Placeholder 2"/>
          <p:cNvSpPr>
            <a:spLocks noGrp="1"/>
          </p:cNvSpPr>
          <p:nvPr>
            <p:ph sz="quarter" idx="12"/>
          </p:nvPr>
        </p:nvSpPr>
        <p:spPr>
          <a:xfrm>
            <a:off x="685800" y="1885361"/>
            <a:ext cx="8255000" cy="4558982"/>
          </a:xfrm>
        </p:spPr>
        <p:txBody>
          <a:bodyPr>
            <a:normAutofit/>
          </a:bodyPr>
          <a:lstStyle/>
          <a:p>
            <a:pPr marL="0" indent="0">
              <a:buNone/>
            </a:pPr>
            <a:r>
              <a:rPr lang="en-US" sz="2200" dirty="0" smtClean="0"/>
              <a:t>Andrade JG, </a:t>
            </a:r>
            <a:r>
              <a:rPr lang="en-US" sz="2200" i="1" dirty="0" smtClean="0"/>
              <a:t>Heart Rhythm </a:t>
            </a:r>
            <a:r>
              <a:rPr lang="en-US" sz="2200" dirty="0" smtClean="0"/>
              <a:t>2018</a:t>
            </a:r>
          </a:p>
          <a:p>
            <a:pPr marL="285750" indent="-285750">
              <a:buFont typeface="Arial" panose="020B0604020202020204" pitchFamily="34" charset="0"/>
              <a:buChar char="•"/>
            </a:pPr>
            <a:r>
              <a:rPr lang="en-US" sz="1800" dirty="0" smtClean="0"/>
              <a:t>80 patients with symptomatic, paroxysmal AF, recruited from EP clinic</a:t>
            </a:r>
          </a:p>
          <a:p>
            <a:pPr marL="692150" lvl="1" indent="-285750">
              <a:spcAft>
                <a:spcPts val="400"/>
              </a:spcAft>
            </a:pPr>
            <a:r>
              <a:rPr lang="en-US" sz="1600" b="0" dirty="0" smtClean="0"/>
              <a:t>No structural </a:t>
            </a:r>
            <a:r>
              <a:rPr lang="en-US" sz="1600" b="0" dirty="0"/>
              <a:t>heart disease (e.g., </a:t>
            </a:r>
            <a:r>
              <a:rPr lang="en-US" sz="1600" b="0" dirty="0" smtClean="0"/>
              <a:t>LV systolic </a:t>
            </a:r>
            <a:r>
              <a:rPr lang="en-US" sz="1600" b="0" dirty="0"/>
              <a:t>dysfunction </a:t>
            </a:r>
            <a:r>
              <a:rPr lang="en-US" sz="1600" b="0" dirty="0" smtClean="0"/>
              <a:t>[LVEF&lt;50</a:t>
            </a:r>
            <a:r>
              <a:rPr lang="en-US" sz="1600" b="0" dirty="0"/>
              <a:t>%], active </a:t>
            </a:r>
            <a:r>
              <a:rPr lang="en-US" sz="1600" b="0" dirty="0" smtClean="0"/>
              <a:t>IHD, </a:t>
            </a:r>
            <a:r>
              <a:rPr lang="en-US" sz="1600" b="0" dirty="0"/>
              <a:t>severe </a:t>
            </a:r>
            <a:r>
              <a:rPr lang="en-US" sz="1600" b="0" dirty="0" smtClean="0"/>
              <a:t>LVH) – full evaluation in clinic</a:t>
            </a:r>
          </a:p>
          <a:p>
            <a:pPr marL="692150" lvl="1" indent="-285750">
              <a:spcAft>
                <a:spcPts val="400"/>
              </a:spcAft>
            </a:pPr>
            <a:r>
              <a:rPr lang="en-US" sz="1600" b="0" dirty="0" smtClean="0"/>
              <a:t>No prolong QRS (&lt;120ms) or PR prolongation</a:t>
            </a:r>
            <a:endParaRPr lang="en-US" sz="1600" dirty="0" smtClean="0"/>
          </a:p>
          <a:p>
            <a:pPr marL="285750" indent="-285750">
              <a:buFont typeface="Arial" panose="020B0604020202020204" pitchFamily="34" charset="0"/>
              <a:buChar char="•"/>
            </a:pPr>
            <a:r>
              <a:rPr lang="en-US" sz="1800" dirty="0"/>
              <a:t>M</a:t>
            </a:r>
            <a:r>
              <a:rPr lang="en-US" sz="1800" dirty="0" smtClean="0"/>
              <a:t>edian follow-up 565 days: </a:t>
            </a:r>
            <a:r>
              <a:rPr lang="en-US" sz="1800" dirty="0"/>
              <a:t>43 </a:t>
            </a:r>
            <a:r>
              <a:rPr lang="en-US" sz="1800" dirty="0" smtClean="0"/>
              <a:t>presented </a:t>
            </a:r>
            <a:r>
              <a:rPr lang="en-US" sz="1800" dirty="0"/>
              <a:t>to </a:t>
            </a:r>
            <a:r>
              <a:rPr lang="en-US" sz="1800" dirty="0" smtClean="0"/>
              <a:t>ED </a:t>
            </a:r>
            <a:r>
              <a:rPr lang="en-US" sz="1800" dirty="0"/>
              <a:t>for initial </a:t>
            </a:r>
            <a:r>
              <a:rPr lang="en-US" sz="1800" dirty="0" smtClean="0"/>
              <a:t>Pill-in-the-pocket</a:t>
            </a:r>
          </a:p>
          <a:p>
            <a:pPr marL="692150" lvl="1" indent="-285750">
              <a:spcAft>
                <a:spcPts val="400"/>
              </a:spcAft>
            </a:pPr>
            <a:r>
              <a:rPr lang="en-US" sz="1800" b="0" dirty="0" smtClean="0"/>
              <a:t>NSR (within 6h) with no complications: 30/43 (70%)</a:t>
            </a:r>
          </a:p>
          <a:p>
            <a:pPr marL="692150" lvl="1" indent="-285750">
              <a:spcAft>
                <a:spcPts val="400"/>
              </a:spcAft>
            </a:pPr>
            <a:r>
              <a:rPr lang="en-US" sz="1800" b="0" dirty="0"/>
              <a:t>R</a:t>
            </a:r>
            <a:r>
              <a:rPr lang="en-US" sz="1800" b="0" dirty="0" smtClean="0"/>
              <a:t>easons </a:t>
            </a:r>
            <a:r>
              <a:rPr lang="en-US" sz="1800" b="0" dirty="0"/>
              <a:t>for initial </a:t>
            </a:r>
            <a:r>
              <a:rPr lang="en-US" sz="1800" b="0" dirty="0" smtClean="0"/>
              <a:t>Pill-in-the-pocket failure: </a:t>
            </a:r>
          </a:p>
          <a:p>
            <a:pPr marL="1089025" lvl="2" indent="-285750">
              <a:spcAft>
                <a:spcPts val="300"/>
              </a:spcAft>
            </a:pPr>
            <a:r>
              <a:rPr lang="en-US" sz="1400" dirty="0"/>
              <a:t>d</a:t>
            </a:r>
            <a:r>
              <a:rPr lang="en-US" sz="1400" dirty="0" smtClean="0"/>
              <a:t>idn’t convert (6 </a:t>
            </a:r>
            <a:r>
              <a:rPr lang="en-US" sz="1400" dirty="0"/>
              <a:t>patients</a:t>
            </a:r>
            <a:r>
              <a:rPr lang="en-US" sz="1400" dirty="0" smtClean="0"/>
              <a:t>)</a:t>
            </a:r>
          </a:p>
          <a:p>
            <a:pPr marL="1089025" lvl="2" indent="-285750">
              <a:spcAft>
                <a:spcPts val="300"/>
              </a:spcAft>
            </a:pPr>
            <a:r>
              <a:rPr lang="en-US" sz="1400" dirty="0" smtClean="0"/>
              <a:t>significant </a:t>
            </a:r>
            <a:r>
              <a:rPr lang="en-US" sz="1400" dirty="0"/>
              <a:t>hypotension (4 patients</a:t>
            </a:r>
            <a:r>
              <a:rPr lang="en-US" sz="1400" dirty="0" smtClean="0"/>
              <a:t>)</a:t>
            </a:r>
          </a:p>
          <a:p>
            <a:pPr marL="1089025" lvl="2" indent="-285750">
              <a:spcAft>
                <a:spcPts val="300"/>
              </a:spcAft>
            </a:pPr>
            <a:r>
              <a:rPr lang="en-US" sz="1400" dirty="0" smtClean="0"/>
              <a:t>conversion </a:t>
            </a:r>
            <a:r>
              <a:rPr lang="en-US" sz="1400" dirty="0"/>
              <a:t>to </a:t>
            </a:r>
            <a:r>
              <a:rPr lang="en-US" sz="1400" dirty="0" smtClean="0"/>
              <a:t>flutter </a:t>
            </a:r>
            <a:r>
              <a:rPr lang="en-US" sz="1400" dirty="0"/>
              <a:t>necessitating cardioversion (2 patients</a:t>
            </a:r>
            <a:r>
              <a:rPr lang="en-US" sz="1400" dirty="0" smtClean="0"/>
              <a:t>)</a:t>
            </a:r>
          </a:p>
          <a:p>
            <a:pPr marL="1089025" lvl="2" indent="-285750">
              <a:spcAft>
                <a:spcPts val="300"/>
              </a:spcAft>
            </a:pPr>
            <a:r>
              <a:rPr lang="en-US" sz="1400" dirty="0" smtClean="0"/>
              <a:t>syncopal </a:t>
            </a:r>
            <a:r>
              <a:rPr lang="en-US" sz="1400" dirty="0"/>
              <a:t>conversion pause (1 patient</a:t>
            </a:r>
            <a:r>
              <a:rPr lang="en-US" sz="1400" dirty="0" smtClean="0"/>
              <a:t>)</a:t>
            </a:r>
          </a:p>
          <a:p>
            <a:pPr marL="285750" indent="-285750">
              <a:buFont typeface="Arial" panose="020B0604020202020204" pitchFamily="34" charset="0"/>
              <a:buChar char="•"/>
            </a:pPr>
            <a:r>
              <a:rPr lang="en-US" sz="1800" dirty="0" smtClean="0"/>
              <a:t>For 30 successfully cardioverted, reduction </a:t>
            </a:r>
            <a:r>
              <a:rPr lang="en-US" sz="1800" dirty="0"/>
              <a:t>in </a:t>
            </a:r>
            <a:r>
              <a:rPr lang="en-US" sz="1800" dirty="0" smtClean="0"/>
              <a:t> ED visits (</a:t>
            </a:r>
            <a:r>
              <a:rPr lang="en-US" sz="1800" dirty="0"/>
              <a:t>2.6 </a:t>
            </a:r>
            <a:r>
              <a:rPr lang="en-US" sz="1800" dirty="0" smtClean="0"/>
              <a:t>vs 0.4/patient) </a:t>
            </a:r>
          </a:p>
          <a:p>
            <a:pPr marL="688975" lvl="1" indent="0">
              <a:buNone/>
            </a:pPr>
            <a:r>
              <a:rPr lang="en-US" sz="1600" b="0" dirty="0" smtClean="0"/>
              <a:t>A/E out-of-hospital: </a:t>
            </a:r>
            <a:r>
              <a:rPr lang="en-US" sz="1600" b="0" dirty="0" err="1" smtClean="0"/>
              <a:t>presyncope</a:t>
            </a:r>
            <a:r>
              <a:rPr lang="en-US" sz="1600" b="0" dirty="0" smtClean="0"/>
              <a:t> </a:t>
            </a:r>
            <a:r>
              <a:rPr lang="en-US" sz="1600" b="0" dirty="0"/>
              <a:t>(3 </a:t>
            </a:r>
            <a:r>
              <a:rPr lang="en-US" sz="1600" b="0" dirty="0" smtClean="0"/>
              <a:t>patients</a:t>
            </a:r>
            <a:r>
              <a:rPr lang="en-US" sz="1600" b="0" dirty="0"/>
              <a:t>), syncope necessitating pacemaker </a:t>
            </a:r>
            <a:r>
              <a:rPr lang="en-US" sz="1600" b="0" dirty="0" smtClean="0"/>
              <a:t>(</a:t>
            </a:r>
            <a:r>
              <a:rPr lang="en-US" sz="1600" b="0" dirty="0"/>
              <a:t>1 patient), </a:t>
            </a:r>
            <a:r>
              <a:rPr lang="en-US" sz="1600" b="0" dirty="0" smtClean="0"/>
              <a:t>conversion </a:t>
            </a:r>
            <a:r>
              <a:rPr lang="en-US" sz="1600" b="0" dirty="0"/>
              <a:t>to flutter (1 patient</a:t>
            </a:r>
            <a:r>
              <a:rPr lang="en-US" sz="1600" b="0" dirty="0" smtClean="0"/>
              <a:t>)</a:t>
            </a:r>
            <a:endParaRPr lang="en-CA" sz="1600" b="0"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16</a:t>
            </a:fld>
            <a:endParaRPr lang="en-US" dirty="0"/>
          </a:p>
        </p:txBody>
      </p:sp>
      <p:cxnSp>
        <p:nvCxnSpPr>
          <p:cNvPr id="5" name="Straight Connector 4"/>
          <p:cNvCxnSpPr/>
          <p:nvPr/>
        </p:nvCxnSpPr>
        <p:spPr>
          <a:xfrm>
            <a:off x="1105675" y="5954485"/>
            <a:ext cx="133739" cy="0"/>
          </a:xfrm>
          <a:prstGeom prst="line">
            <a:avLst/>
          </a:prstGeom>
          <a:ln w="50800">
            <a:solidFill>
              <a:srgbClr val="2D5FFF"/>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1039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Ibutilide</a:t>
            </a:r>
            <a:r>
              <a:rPr lang="en-US" dirty="0" smtClean="0"/>
              <a:t> (III)</a:t>
            </a:r>
            <a:endParaRPr lang="en-US" dirty="0"/>
          </a:p>
        </p:txBody>
      </p:sp>
      <p:sp>
        <p:nvSpPr>
          <p:cNvPr id="3" name="Content Placeholder 2"/>
          <p:cNvSpPr>
            <a:spLocks noGrp="1"/>
          </p:cNvSpPr>
          <p:nvPr>
            <p:ph sz="quarter" idx="12"/>
          </p:nvPr>
        </p:nvSpPr>
        <p:spPr>
          <a:xfrm>
            <a:off x="685799" y="1913641"/>
            <a:ext cx="8255001" cy="4553147"/>
          </a:xfrm>
        </p:spPr>
        <p:txBody>
          <a:bodyPr>
            <a:noAutofit/>
          </a:bodyPr>
          <a:lstStyle/>
          <a:p>
            <a:pPr marL="354013" indent="-354013">
              <a:buFont typeface="Wingdings" panose="05000000000000000000" pitchFamily="2" charset="2"/>
              <a:buChar char="Ø"/>
            </a:pPr>
            <a:r>
              <a:rPr lang="en-CA" sz="2100" b="0" dirty="0"/>
              <a:t>1 mg </a:t>
            </a:r>
            <a:r>
              <a:rPr lang="en-CA" sz="2100" b="0" dirty="0" smtClean="0"/>
              <a:t>iv/10 min, </a:t>
            </a:r>
            <a:r>
              <a:rPr lang="en-CA" sz="2100" b="0" dirty="0"/>
              <a:t>wait 10 </a:t>
            </a:r>
            <a:r>
              <a:rPr lang="en-CA" sz="2100" b="0" dirty="0" smtClean="0"/>
              <a:t>min. </a:t>
            </a:r>
            <a:r>
              <a:rPr lang="en-CA" sz="2100" b="0" dirty="0"/>
              <a:t>If no conversion or AE, repeat </a:t>
            </a:r>
            <a:r>
              <a:rPr lang="en-CA" sz="2100" b="0" dirty="0" smtClean="0"/>
              <a:t>(&gt;60kg)</a:t>
            </a:r>
            <a:endParaRPr lang="en-CA" sz="2100" b="0" dirty="0"/>
          </a:p>
          <a:p>
            <a:pPr marL="895350" lvl="1" indent="-382588">
              <a:spcAft>
                <a:spcPts val="400"/>
              </a:spcAft>
            </a:pPr>
            <a:r>
              <a:rPr lang="en-US" sz="2000" dirty="0"/>
              <a:t>Time to conversion: 	</a:t>
            </a:r>
            <a:r>
              <a:rPr lang="en-US" sz="2000" dirty="0" smtClean="0"/>
              <a:t>30-60 </a:t>
            </a:r>
            <a:r>
              <a:rPr lang="en-US" sz="2000" dirty="0"/>
              <a:t>min</a:t>
            </a:r>
          </a:p>
          <a:p>
            <a:pPr marL="895350" lvl="1" indent="-382588">
              <a:spcAft>
                <a:spcPts val="400"/>
              </a:spcAft>
            </a:pPr>
            <a:r>
              <a:rPr lang="en-US" sz="2000" dirty="0"/>
              <a:t>	Most common s/e: 	</a:t>
            </a:r>
            <a:r>
              <a:rPr lang="en-US" sz="2000" dirty="0" smtClean="0"/>
              <a:t>headache &amp; nausea</a:t>
            </a:r>
            <a:endParaRPr lang="en-US" sz="2000" dirty="0"/>
          </a:p>
          <a:p>
            <a:pPr marL="895350" lvl="1" indent="-382588">
              <a:spcAft>
                <a:spcPts val="400"/>
              </a:spcAft>
            </a:pPr>
            <a:r>
              <a:rPr lang="en-US" sz="2000" dirty="0"/>
              <a:t>	Potential for</a:t>
            </a:r>
            <a:r>
              <a:rPr lang="en-US" sz="2000" dirty="0" smtClean="0"/>
              <a:t>…</a:t>
            </a:r>
          </a:p>
          <a:p>
            <a:pPr marL="1258888" lvl="2" indent="-276225"/>
            <a:r>
              <a:rPr lang="en-US" sz="1800" dirty="0" smtClean="0">
                <a:solidFill>
                  <a:srgbClr val="001A72"/>
                </a:solidFill>
                <a:latin typeface="+mj-lt"/>
              </a:rPr>
              <a:t>Prolong QT</a:t>
            </a:r>
          </a:p>
          <a:p>
            <a:pPr marL="1700213" lvl="1" indent="-336550">
              <a:buFont typeface="Wingdings 2" panose="05020102010507070707" pitchFamily="18" charset="2"/>
              <a:buChar char="T"/>
            </a:pPr>
            <a:r>
              <a:rPr lang="en-CA" sz="1800" b="0" dirty="0"/>
              <a:t>Black box warning because of risk of </a:t>
            </a:r>
            <a:r>
              <a:rPr lang="en-CA" sz="1800" b="0" dirty="0" err="1" smtClean="0"/>
              <a:t>torsades</a:t>
            </a:r>
            <a:r>
              <a:rPr lang="en-CA" sz="1800" b="0" dirty="0"/>
              <a:t> </a:t>
            </a:r>
            <a:r>
              <a:rPr lang="en-CA" sz="1800" b="0" dirty="0" smtClean="0"/>
              <a:t>(2-3</a:t>
            </a:r>
            <a:r>
              <a:rPr lang="en-CA" sz="1800" b="0" dirty="0"/>
              <a:t>%)</a:t>
            </a:r>
          </a:p>
          <a:p>
            <a:pPr marL="2373313" lvl="2" indent="-447675">
              <a:spcAft>
                <a:spcPts val="200"/>
              </a:spcAft>
              <a:buFont typeface="Wingdings 3" panose="05040102010807070707" pitchFamily="18" charset="2"/>
              <a:buChar char="ª"/>
              <a:tabLst>
                <a:tab pos="1976438" algn="l"/>
              </a:tabLst>
            </a:pPr>
            <a:r>
              <a:rPr lang="en-CA" sz="1500" b="0" dirty="0" smtClean="0"/>
              <a:t>K &gt; </a:t>
            </a:r>
            <a:r>
              <a:rPr lang="en-CA" sz="1500" b="0" dirty="0"/>
              <a:t>4.0 </a:t>
            </a:r>
            <a:r>
              <a:rPr lang="en-CA" sz="1500" b="0" dirty="0" err="1" smtClean="0"/>
              <a:t>mEq</a:t>
            </a:r>
            <a:r>
              <a:rPr lang="en-CA" sz="1500" b="0" dirty="0" smtClean="0"/>
              <a:t>/L, normal Mg </a:t>
            </a:r>
          </a:p>
          <a:p>
            <a:pPr marL="2373313" lvl="2" indent="-447675">
              <a:spcAft>
                <a:spcPts val="200"/>
              </a:spcAft>
              <a:buFont typeface="Wingdings 3" panose="05040102010807070707" pitchFamily="18" charset="2"/>
              <a:buChar char="ª"/>
              <a:tabLst>
                <a:tab pos="1976438" algn="l"/>
              </a:tabLst>
            </a:pPr>
            <a:r>
              <a:rPr lang="en-CA" sz="1500" b="0" dirty="0" smtClean="0"/>
              <a:t>No prolong </a:t>
            </a:r>
            <a:r>
              <a:rPr lang="en-CA" sz="1500" b="0" dirty="0" err="1" smtClean="0"/>
              <a:t>QTc</a:t>
            </a:r>
            <a:r>
              <a:rPr lang="en-CA" sz="1500" b="0" dirty="0" smtClean="0"/>
              <a:t> to start with</a:t>
            </a:r>
          </a:p>
          <a:p>
            <a:pPr marL="2373313" lvl="2" indent="-447675">
              <a:spcAft>
                <a:spcPts val="200"/>
              </a:spcAft>
              <a:buFont typeface="Wingdings 3" panose="05040102010807070707" pitchFamily="18" charset="2"/>
              <a:buChar char="ª"/>
              <a:tabLst>
                <a:tab pos="1976438" algn="l"/>
              </a:tabLst>
            </a:pPr>
            <a:r>
              <a:rPr lang="en-CA" sz="1500" b="0" dirty="0"/>
              <a:t>Pre-treat with </a:t>
            </a:r>
            <a:r>
              <a:rPr lang="en-CA" sz="1500" b="0" dirty="0" smtClean="0"/>
              <a:t>Mg</a:t>
            </a:r>
          </a:p>
          <a:p>
            <a:pPr marL="2373313" lvl="2" indent="-447675">
              <a:spcAft>
                <a:spcPts val="200"/>
              </a:spcAft>
              <a:buFont typeface="Wingdings 3" panose="05040102010807070707" pitchFamily="18" charset="2"/>
              <a:buChar char="ª"/>
              <a:tabLst>
                <a:tab pos="1976438" algn="l"/>
              </a:tabLst>
            </a:pPr>
            <a:r>
              <a:rPr lang="en-CA" sz="1500" b="0" dirty="0" smtClean="0"/>
              <a:t>Potentiated by severe </a:t>
            </a:r>
            <a:r>
              <a:rPr lang="en-CA" sz="1500" b="0" dirty="0"/>
              <a:t>LVH, Low EF or </a:t>
            </a:r>
            <a:r>
              <a:rPr lang="en-CA" sz="1500" b="0" dirty="0" smtClean="0"/>
              <a:t>HF</a:t>
            </a:r>
          </a:p>
          <a:p>
            <a:pPr marL="1258888" indent="-271463">
              <a:spcAft>
                <a:spcPts val="400"/>
              </a:spcAft>
              <a:buFont typeface="Wingdings 3" panose="05040102010807070707" pitchFamily="18" charset="2"/>
              <a:buChar char=""/>
              <a:tabLst>
                <a:tab pos="1976438" algn="l"/>
              </a:tabLst>
            </a:pPr>
            <a:r>
              <a:rPr lang="en-CA" sz="1800" b="0" dirty="0" smtClean="0">
                <a:solidFill>
                  <a:srgbClr val="001A72"/>
                </a:solidFill>
              </a:rPr>
              <a:t>Hypotension, sinus tach or supraventricular tach, AV block, sinus </a:t>
            </a:r>
            <a:r>
              <a:rPr lang="en-CA" sz="1800" b="0" dirty="0" err="1" smtClean="0">
                <a:solidFill>
                  <a:srgbClr val="001A72"/>
                </a:solidFill>
              </a:rPr>
              <a:t>brady</a:t>
            </a:r>
            <a:endParaRPr lang="en-US" sz="1800" dirty="0">
              <a:solidFill>
                <a:srgbClr val="001A72"/>
              </a:solidFill>
            </a:endParaRPr>
          </a:p>
          <a:p>
            <a:pPr marL="1168400" lvl="2" indent="-447675">
              <a:spcAft>
                <a:spcPts val="400"/>
              </a:spcAft>
              <a:buFont typeface="Wingdings 2" panose="05020102010507070707" pitchFamily="18" charset="2"/>
              <a:buChar char="T"/>
            </a:pPr>
            <a:r>
              <a:rPr lang="en-CA" sz="2000" dirty="0" smtClean="0">
                <a:solidFill>
                  <a:srgbClr val="001A72"/>
                </a:solidFill>
              </a:rPr>
              <a:t>Cost ($290/1mg)</a:t>
            </a:r>
            <a:endParaRPr lang="en-CA" sz="2000" b="0" dirty="0" smtClean="0">
              <a:solidFill>
                <a:srgbClr val="001A72"/>
              </a:solidFill>
            </a:endParaRPr>
          </a:p>
          <a:p>
            <a:pPr marL="719138" lvl="1" indent="-312738"/>
            <a:r>
              <a:rPr lang="en-CA" sz="2200" b="0" dirty="0" smtClean="0">
                <a:solidFill>
                  <a:schemeClr val="tx1"/>
                </a:solidFill>
                <a:latin typeface="+mj-lt"/>
              </a:rPr>
              <a:t>Monitor x 4 hrs after infusion finishes </a:t>
            </a:r>
          </a:p>
        </p:txBody>
      </p:sp>
      <p:sp>
        <p:nvSpPr>
          <p:cNvPr id="4" name="Slide Number Placeholder 3"/>
          <p:cNvSpPr>
            <a:spLocks noGrp="1"/>
          </p:cNvSpPr>
          <p:nvPr>
            <p:ph type="sldNum" sz="quarter" idx="13"/>
          </p:nvPr>
        </p:nvSpPr>
        <p:spPr/>
        <p:txBody>
          <a:bodyPr/>
          <a:lstStyle/>
          <a:p>
            <a:fld id="{3EEECBA3-D4C1-4DA3-ACC2-5A4B8A6796E7}" type="slidenum">
              <a:rPr lang="en-US" smtClean="0"/>
              <a:pPr/>
              <a:t>17</a:t>
            </a:fld>
            <a:endParaRPr lang="en-US" dirty="0"/>
          </a:p>
        </p:txBody>
      </p:sp>
    </p:spTree>
    <p:extLst>
      <p:ext uri="{BB962C8B-B14F-4D97-AF65-F5344CB8AC3E}">
        <p14:creationId xmlns:p14="http://schemas.microsoft.com/office/powerpoint/2010/main" val="291802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Ibutilide</a:t>
            </a:r>
            <a:r>
              <a:rPr lang="en-US" dirty="0" smtClean="0"/>
              <a:t> (III)</a:t>
            </a:r>
            <a:endParaRPr lang="en-US" dirty="0"/>
          </a:p>
        </p:txBody>
      </p:sp>
      <p:sp>
        <p:nvSpPr>
          <p:cNvPr id="3" name="Content Placeholder 2"/>
          <p:cNvSpPr>
            <a:spLocks noGrp="1"/>
          </p:cNvSpPr>
          <p:nvPr>
            <p:ph sz="quarter" idx="12"/>
          </p:nvPr>
        </p:nvSpPr>
        <p:spPr>
          <a:xfrm>
            <a:off x="685800" y="1913641"/>
            <a:ext cx="8015140" cy="4726872"/>
          </a:xfrm>
        </p:spPr>
        <p:txBody>
          <a:bodyPr>
            <a:normAutofit fontScale="62500" lnSpcReduction="20000"/>
          </a:bodyPr>
          <a:lstStyle/>
          <a:p>
            <a:pPr marL="0" indent="0">
              <a:buNone/>
            </a:pPr>
            <a:r>
              <a:rPr lang="en-CA" sz="3600" dirty="0" smtClean="0"/>
              <a:t>Vinson DR, </a:t>
            </a:r>
            <a:r>
              <a:rPr lang="en-CA" sz="3600" i="1" dirty="0" smtClean="0"/>
              <a:t>Ann </a:t>
            </a:r>
            <a:r>
              <a:rPr lang="en-CA" sz="3600" i="1" dirty="0" err="1" smtClean="0"/>
              <a:t>Emerg</a:t>
            </a:r>
            <a:r>
              <a:rPr lang="en-CA" sz="3600" i="1" dirty="0" smtClean="0"/>
              <a:t> Med </a:t>
            </a:r>
            <a:r>
              <a:rPr lang="en-CA" sz="3600" dirty="0" smtClean="0"/>
              <a:t>Jan 2018</a:t>
            </a:r>
          </a:p>
          <a:p>
            <a:pPr marL="863600" lvl="1" indent="-457200"/>
            <a:r>
              <a:rPr lang="en-CA" sz="3400" b="0" dirty="0" smtClean="0"/>
              <a:t>361 ED AF patients, 17 sites, 0.01 mg/kg if &lt;</a:t>
            </a:r>
            <a:r>
              <a:rPr lang="en-CA" sz="3400" b="0" dirty="0"/>
              <a:t>60 kg</a:t>
            </a:r>
            <a:endParaRPr lang="en-CA" sz="3400" b="0" dirty="0" smtClean="0"/>
          </a:p>
          <a:p>
            <a:pPr marL="1347788" lvl="2" indent="-365125"/>
            <a:r>
              <a:rPr lang="en-CA" sz="2900" dirty="0" smtClean="0"/>
              <a:t>5% </a:t>
            </a:r>
            <a:r>
              <a:rPr lang="en-CA" sz="2900" dirty="0" err="1" smtClean="0"/>
              <a:t>hx</a:t>
            </a:r>
            <a:r>
              <a:rPr lang="en-CA" sz="2900" dirty="0" smtClean="0"/>
              <a:t> HF, 0.8% reduced EF, 4% SBP &lt; 100 mm Hg </a:t>
            </a:r>
          </a:p>
          <a:p>
            <a:pPr marL="1347788" lvl="2" indent="-365125"/>
            <a:r>
              <a:rPr lang="en-CA" sz="2900" dirty="0" smtClean="0"/>
              <a:t>29% prolong QT (&gt;480 </a:t>
            </a:r>
            <a:r>
              <a:rPr lang="en-CA" sz="2900" dirty="0" err="1" smtClean="0"/>
              <a:t>ms</a:t>
            </a:r>
            <a:r>
              <a:rPr lang="en-CA" sz="2900" dirty="0" smtClean="0"/>
              <a:t>) [15% &gt;500 </a:t>
            </a:r>
            <a:r>
              <a:rPr lang="en-CA" sz="2900" dirty="0" err="1" smtClean="0"/>
              <a:t>ms</a:t>
            </a:r>
            <a:r>
              <a:rPr lang="en-CA" sz="2900" dirty="0" smtClean="0"/>
              <a:t>]</a:t>
            </a:r>
          </a:p>
          <a:p>
            <a:pPr marL="1347788" lvl="2" indent="-365125"/>
            <a:r>
              <a:rPr lang="en-CA" sz="2900" dirty="0" smtClean="0"/>
              <a:t>3% hypokalemic (&lt;3.5)</a:t>
            </a:r>
          </a:p>
          <a:p>
            <a:pPr marL="863600" lvl="1" indent="-457200"/>
            <a:r>
              <a:rPr lang="en-CA" sz="2900" b="0" dirty="0" smtClean="0"/>
              <a:t>55% effective (75% Aflutter) at 4 hr</a:t>
            </a:r>
          </a:p>
          <a:p>
            <a:pPr marL="1316038" lvl="2" indent="-349250"/>
            <a:r>
              <a:rPr lang="en-CA" sz="2500" b="0" dirty="0" smtClean="0"/>
              <a:t>20% no second dose (~1/2 of whom got electrical CV)</a:t>
            </a:r>
          </a:p>
          <a:p>
            <a:pPr marL="1316038" lvl="2" indent="-349250"/>
            <a:r>
              <a:rPr lang="en-CA" sz="2500" b="0" dirty="0" smtClean="0"/>
              <a:t>½ received no pre-</a:t>
            </a:r>
            <a:r>
              <a:rPr lang="en-CA" sz="2500" b="0" dirty="0" err="1" smtClean="0"/>
              <a:t>tx</a:t>
            </a:r>
            <a:r>
              <a:rPr lang="en-CA" sz="2500" b="0" dirty="0" smtClean="0"/>
              <a:t> with Mg</a:t>
            </a:r>
          </a:p>
          <a:p>
            <a:pPr marL="1316038" lvl="2" indent="-349250"/>
            <a:r>
              <a:rPr lang="en-CA" b="0" dirty="0" smtClean="0"/>
              <a:t>1/3 had no 4-hr monitoring period </a:t>
            </a:r>
          </a:p>
          <a:p>
            <a:pPr marL="1258888" lvl="1" indent="-257175"/>
            <a:r>
              <a:rPr lang="en-CA" sz="2900" b="0" dirty="0" smtClean="0"/>
              <a:t>Few AEs</a:t>
            </a:r>
          </a:p>
          <a:p>
            <a:pPr lvl="2" indent="-374650">
              <a:buFont typeface="Wingdings" panose="05000000000000000000" pitchFamily="2" charset="2"/>
              <a:buChar char="Ø"/>
            </a:pPr>
            <a:r>
              <a:rPr lang="en-CA" dirty="0" smtClean="0"/>
              <a:t>No </a:t>
            </a:r>
            <a:r>
              <a:rPr lang="en-CA" dirty="0"/>
              <a:t>cases of hypotension (&lt;100 </a:t>
            </a:r>
            <a:r>
              <a:rPr lang="en-CA" dirty="0" smtClean="0"/>
              <a:t>mm Hg systolic</a:t>
            </a:r>
            <a:r>
              <a:rPr lang="en-CA" dirty="0"/>
              <a:t>)</a:t>
            </a:r>
          </a:p>
          <a:p>
            <a:pPr lvl="2" indent="-374650">
              <a:buFont typeface="Wingdings" panose="05000000000000000000" pitchFamily="2" charset="2"/>
              <a:buChar char="Ø"/>
            </a:pPr>
            <a:r>
              <a:rPr lang="en-CA" dirty="0" smtClean="0"/>
              <a:t>2 </a:t>
            </a:r>
            <a:r>
              <a:rPr lang="en-CA" dirty="0"/>
              <a:t>(0.3%) VT </a:t>
            </a:r>
            <a:r>
              <a:rPr lang="en-CA" dirty="0" smtClean="0"/>
              <a:t>cases the (on </a:t>
            </a:r>
            <a:r>
              <a:rPr lang="en-CA" dirty="0"/>
              <a:t>2</a:t>
            </a:r>
            <a:r>
              <a:rPr lang="en-CA" baseline="30000" dirty="0"/>
              <a:t>nd</a:t>
            </a:r>
            <a:r>
              <a:rPr lang="en-CA" dirty="0"/>
              <a:t> dose)</a:t>
            </a:r>
          </a:p>
          <a:p>
            <a:pPr lvl="3">
              <a:lnSpc>
                <a:spcPct val="120000"/>
              </a:lnSpc>
              <a:buFont typeface="Wingdings" panose="05000000000000000000" pitchFamily="2" charset="2"/>
              <a:buChar char="Ø"/>
            </a:pPr>
            <a:r>
              <a:rPr lang="en-CA" b="0" dirty="0" smtClean="0"/>
              <a:t>Monomorphic run, resolved spontaneously</a:t>
            </a:r>
          </a:p>
          <a:p>
            <a:pPr lvl="3">
              <a:lnSpc>
                <a:spcPct val="120000"/>
              </a:lnSpc>
              <a:spcBef>
                <a:spcPts val="0"/>
              </a:spcBef>
              <a:spcAft>
                <a:spcPts val="600"/>
              </a:spcAft>
              <a:buFont typeface="Wingdings" panose="05000000000000000000" pitchFamily="2" charset="2"/>
              <a:buChar char="Ø"/>
            </a:pPr>
            <a:r>
              <a:rPr lang="en-CA" dirty="0" smtClean="0"/>
              <a:t>Polymorphic, resolved with Mg &amp; amiodarone</a:t>
            </a:r>
          </a:p>
          <a:p>
            <a:pPr lvl="2">
              <a:buFont typeface="Wingdings" panose="05000000000000000000" pitchFamily="2" charset="2"/>
              <a:buChar char="Ø"/>
            </a:pPr>
            <a:r>
              <a:rPr lang="en-CA" dirty="0" err="1"/>
              <a:t>QTc</a:t>
            </a:r>
            <a:r>
              <a:rPr lang="en-CA" dirty="0"/>
              <a:t> </a:t>
            </a:r>
            <a:r>
              <a:rPr lang="en-CA" dirty="0">
                <a:sym typeface="Wingdings 3" panose="05040102010807070707" pitchFamily="18" charset="2"/>
              </a:rPr>
              <a:t> until 3 hrs, then </a:t>
            </a:r>
            <a:r>
              <a:rPr lang="en-CA" dirty="0" smtClean="0">
                <a:sym typeface="Wingdings 3" panose="05040102010807070707" pitchFamily="18" charset="2"/>
              </a:rPr>
              <a:t>dissipated</a:t>
            </a:r>
          </a:p>
          <a:p>
            <a:pPr lvl="2">
              <a:buFont typeface="Wingdings" panose="05000000000000000000" pitchFamily="2" charset="2"/>
              <a:buChar char="Ø"/>
            </a:pPr>
            <a:r>
              <a:rPr lang="en-CA" dirty="0" smtClean="0"/>
              <a:t>1-4 </a:t>
            </a:r>
            <a:r>
              <a:rPr lang="en-CA" dirty="0"/>
              <a:t>g Mg </a:t>
            </a:r>
            <a:r>
              <a:rPr lang="en-CA" dirty="0" smtClean="0"/>
              <a:t>ineffective at preventing </a:t>
            </a:r>
            <a:r>
              <a:rPr lang="en-CA" dirty="0" err="1" smtClean="0"/>
              <a:t>torsades</a:t>
            </a:r>
            <a:endParaRPr lang="en-CA" dirty="0"/>
          </a:p>
          <a:p>
            <a:pPr lvl="2">
              <a:buFont typeface="Wingdings" panose="05000000000000000000" pitchFamily="2" charset="2"/>
              <a:buChar char="Ø"/>
            </a:pPr>
            <a:endParaRPr lang="en-CA" dirty="0">
              <a:sym typeface="Wingdings 3" panose="05040102010807070707" pitchFamily="18" charset="2"/>
            </a:endParaRPr>
          </a:p>
          <a:p>
            <a:pPr lvl="3">
              <a:buFont typeface="Wingdings" panose="05000000000000000000" pitchFamily="2" charset="2"/>
              <a:buChar char="Ø"/>
            </a:pPr>
            <a:endParaRPr lang="en-CA" b="0"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18</a:t>
            </a:fld>
            <a:endParaRPr lang="en-US" dirty="0"/>
          </a:p>
        </p:txBody>
      </p:sp>
    </p:spTree>
    <p:extLst>
      <p:ext uri="{BB962C8B-B14F-4D97-AF65-F5344CB8AC3E}">
        <p14:creationId xmlns:p14="http://schemas.microsoft.com/office/powerpoint/2010/main" val="345943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Vernakalant</a:t>
            </a:r>
            <a:r>
              <a:rPr lang="en-US" dirty="0" smtClean="0"/>
              <a:t> (III)</a:t>
            </a:r>
            <a:endParaRPr lang="en-US" dirty="0"/>
          </a:p>
        </p:txBody>
      </p:sp>
      <p:sp>
        <p:nvSpPr>
          <p:cNvPr id="3" name="Content Placeholder 2"/>
          <p:cNvSpPr>
            <a:spLocks noGrp="1"/>
          </p:cNvSpPr>
          <p:nvPr>
            <p:ph sz="quarter" idx="12"/>
          </p:nvPr>
        </p:nvSpPr>
        <p:spPr>
          <a:xfrm>
            <a:off x="685800" y="1868129"/>
            <a:ext cx="8163232" cy="4643271"/>
          </a:xfrm>
        </p:spPr>
        <p:txBody>
          <a:bodyPr>
            <a:noAutofit/>
          </a:bodyPr>
          <a:lstStyle/>
          <a:p>
            <a:pPr marL="0" indent="0">
              <a:buNone/>
            </a:pPr>
            <a:r>
              <a:rPr lang="en-US" sz="2200" dirty="0" smtClean="0"/>
              <a:t>Approved in Canada March 2017 (Europe 2010)</a:t>
            </a:r>
          </a:p>
          <a:p>
            <a:pPr marL="749300" lvl="1" indent="-342900">
              <a:buFont typeface="Wingdings 2" panose="05020102010507070707" pitchFamily="18" charset="2"/>
              <a:buChar char="É"/>
            </a:pPr>
            <a:r>
              <a:rPr lang="en-US" sz="1800" dirty="0" smtClean="0"/>
              <a:t>Atrial selectivity</a:t>
            </a:r>
          </a:p>
          <a:p>
            <a:pPr marL="342900" indent="-342900">
              <a:buFont typeface="Wingdings" panose="05000000000000000000" pitchFamily="2" charset="2"/>
              <a:buChar char="Ø"/>
            </a:pPr>
            <a:r>
              <a:rPr lang="en-CA" sz="2100" b="0" dirty="0" smtClean="0"/>
              <a:t>3mg/kg IV/10 min, after 15 minutes: 2mg/kg IV/10 min</a:t>
            </a:r>
            <a:endParaRPr lang="en-US" sz="2100" dirty="0" smtClean="0"/>
          </a:p>
          <a:p>
            <a:pPr marL="631825" lvl="1" indent="0">
              <a:spcAft>
                <a:spcPts val="400"/>
              </a:spcAft>
              <a:buNone/>
            </a:pPr>
            <a:r>
              <a:rPr lang="en-US" sz="1900" dirty="0" smtClean="0"/>
              <a:t>Time </a:t>
            </a:r>
            <a:r>
              <a:rPr lang="en-US" sz="1900" dirty="0"/>
              <a:t>to conversion: </a:t>
            </a:r>
            <a:r>
              <a:rPr lang="en-US" sz="1900" dirty="0" smtClean="0"/>
              <a:t>	~30 minutes</a:t>
            </a:r>
          </a:p>
          <a:p>
            <a:pPr marL="631825" lvl="1" indent="0">
              <a:spcAft>
                <a:spcPts val="400"/>
              </a:spcAft>
              <a:buNone/>
            </a:pPr>
            <a:r>
              <a:rPr lang="en-US" sz="1900" dirty="0" smtClean="0"/>
              <a:t>Most common s/e:		hypotension</a:t>
            </a:r>
          </a:p>
          <a:p>
            <a:pPr marL="631825" lvl="1" indent="0">
              <a:buNone/>
            </a:pPr>
            <a:r>
              <a:rPr lang="en-US" sz="1900" dirty="0" smtClean="0"/>
              <a:t>Potential for…</a:t>
            </a:r>
          </a:p>
          <a:p>
            <a:pPr marL="1347788" lvl="1">
              <a:buFont typeface="+mj-lt"/>
              <a:buAutoNum type="arabicPeriod"/>
            </a:pPr>
            <a:r>
              <a:rPr lang="en-US" sz="1600" b="0" dirty="0" smtClean="0"/>
              <a:t>Prolong QT (mild)</a:t>
            </a:r>
          </a:p>
          <a:p>
            <a:pPr marL="1347788" lvl="1">
              <a:buFont typeface="+mj-lt"/>
              <a:buAutoNum type="arabicPeriod"/>
            </a:pPr>
            <a:r>
              <a:rPr lang="en-US" sz="1600" b="0" dirty="0" smtClean="0"/>
              <a:t>Non-sustained ventricular arrhythmias</a:t>
            </a:r>
          </a:p>
          <a:p>
            <a:pPr marL="1347788" lvl="1">
              <a:buFont typeface="+mj-lt"/>
              <a:buAutoNum type="arabicPeriod"/>
            </a:pPr>
            <a:r>
              <a:rPr lang="en-US" sz="1600" b="0" dirty="0" smtClean="0"/>
              <a:t>Bradycardia (following conversion)</a:t>
            </a:r>
          </a:p>
          <a:p>
            <a:pPr marL="395288" lvl="0" indent="0">
              <a:buNone/>
            </a:pPr>
            <a:r>
              <a:rPr lang="en-CA" sz="1900" b="0" dirty="0"/>
              <a:t>S</a:t>
            </a:r>
            <a:r>
              <a:rPr lang="en-CA" sz="1900" b="0" dirty="0" smtClean="0"/>
              <a:t>hould not be </a:t>
            </a:r>
            <a:r>
              <a:rPr lang="en-CA" sz="1900" b="0" dirty="0"/>
              <a:t>used in patients with </a:t>
            </a:r>
            <a:endParaRPr lang="en-CA" sz="1900" b="0" dirty="0" smtClean="0"/>
          </a:p>
          <a:p>
            <a:pPr marL="1347788" lvl="1" indent="-365125">
              <a:spcAft>
                <a:spcPts val="200"/>
              </a:spcAft>
              <a:buFont typeface="+mj-lt"/>
              <a:buAutoNum type="arabicPeriod"/>
            </a:pPr>
            <a:r>
              <a:rPr lang="en-CA" sz="1600" b="0" dirty="0" smtClean="0"/>
              <a:t>hypotension (SBP &lt;100) </a:t>
            </a:r>
          </a:p>
          <a:p>
            <a:pPr marL="1347788" lvl="1" indent="-365125">
              <a:spcAft>
                <a:spcPts val="200"/>
              </a:spcAft>
              <a:buFont typeface="+mj-lt"/>
              <a:buAutoNum type="arabicPeriod"/>
            </a:pPr>
            <a:r>
              <a:rPr lang="en-CA" sz="1600" b="0" dirty="0" smtClean="0"/>
              <a:t>severe </a:t>
            </a:r>
            <a:r>
              <a:rPr lang="en-CA" sz="1600" b="0" dirty="0"/>
              <a:t>HF (NYHA III/IV) </a:t>
            </a:r>
          </a:p>
          <a:p>
            <a:pPr marL="1347788" lvl="1" indent="-365125">
              <a:spcAft>
                <a:spcPts val="200"/>
              </a:spcAft>
              <a:buFont typeface="+mj-lt"/>
              <a:buAutoNum type="arabicPeriod"/>
            </a:pPr>
            <a:r>
              <a:rPr lang="en-CA" sz="1600" b="0" dirty="0" smtClean="0"/>
              <a:t>recent ACS</a:t>
            </a:r>
          </a:p>
          <a:p>
            <a:pPr marL="1347788" lvl="1" indent="-365125">
              <a:spcAft>
                <a:spcPts val="200"/>
              </a:spcAft>
              <a:buFont typeface="+mj-lt"/>
              <a:buAutoNum type="arabicPeriod"/>
            </a:pPr>
            <a:r>
              <a:rPr lang="en-CA" sz="1600" b="0" dirty="0" smtClean="0"/>
              <a:t>severe AS</a:t>
            </a:r>
          </a:p>
        </p:txBody>
      </p:sp>
      <p:sp>
        <p:nvSpPr>
          <p:cNvPr id="4" name="Slide Number Placeholder 3"/>
          <p:cNvSpPr>
            <a:spLocks noGrp="1"/>
          </p:cNvSpPr>
          <p:nvPr>
            <p:ph type="sldNum" sz="quarter" idx="13"/>
          </p:nvPr>
        </p:nvSpPr>
        <p:spPr/>
        <p:txBody>
          <a:bodyPr/>
          <a:lstStyle/>
          <a:p>
            <a:fld id="{3EEECBA3-D4C1-4DA3-ACC2-5A4B8A6796E7}" type="slidenum">
              <a:rPr lang="en-US" smtClean="0"/>
              <a:pPr/>
              <a:t>19</a:t>
            </a:fld>
            <a:endParaRPr lang="en-US" dirty="0"/>
          </a:p>
        </p:txBody>
      </p:sp>
      <p:sp>
        <p:nvSpPr>
          <p:cNvPr id="5" name="TextBox 4"/>
          <p:cNvSpPr txBox="1"/>
          <p:nvPr/>
        </p:nvSpPr>
        <p:spPr>
          <a:xfrm>
            <a:off x="5199017" y="5538651"/>
            <a:ext cx="2926080" cy="705395"/>
          </a:xfrm>
          <a:prstGeom prst="rect">
            <a:avLst/>
          </a:prstGeom>
        </p:spPr>
        <p:txBody>
          <a:bodyPr vert="horz" wrap="square" lIns="0" tIns="0" rIns="0" bIns="0" rtlCol="0" anchor="t" anchorCtr="0">
            <a:noAutofit/>
          </a:bodyPr>
          <a:lstStyle/>
          <a:p>
            <a:endParaRPr lang="en-CA" b="1" dirty="0" smtClean="0"/>
          </a:p>
        </p:txBody>
      </p:sp>
    </p:spTree>
    <p:extLst>
      <p:ext uri="{BB962C8B-B14F-4D97-AF65-F5344CB8AC3E}">
        <p14:creationId xmlns:p14="http://schemas.microsoft.com/office/powerpoint/2010/main" val="157677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p:txBody>
          <a:bodyPr/>
          <a:lstStyle/>
          <a:p>
            <a:fld id="{40B948CB-1F09-49A3-9111-E7C13A6926C1}" type="slidenum">
              <a:rPr lang="en-US" smtClean="0"/>
              <a:pPr/>
              <a:t>2</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2213" y="4863134"/>
            <a:ext cx="1047750"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368" y="4678018"/>
            <a:ext cx="27241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4701" y="4677190"/>
            <a:ext cx="3248025"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itle 1"/>
          <p:cNvSpPr>
            <a:spLocks noGrp="1"/>
          </p:cNvSpPr>
          <p:nvPr>
            <p:ph type="title"/>
          </p:nvPr>
        </p:nvSpPr>
        <p:spPr>
          <a:xfrm>
            <a:off x="685032" y="2325757"/>
            <a:ext cx="7793046" cy="2146852"/>
          </a:xfrm>
        </p:spPr>
        <p:txBody>
          <a:bodyPr/>
          <a:lstStyle/>
          <a:p>
            <a:r>
              <a:rPr lang="en-US" dirty="0" smtClean="0"/>
              <a:t>Heart &amp; Stroke Foundation of Canada</a:t>
            </a:r>
            <a:br>
              <a:rPr lang="en-US" dirty="0" smtClean="0"/>
            </a:br>
            <a:r>
              <a:rPr lang="en-US" dirty="0" smtClean="0"/>
              <a:t>Canadian Institutes of Health Research</a:t>
            </a:r>
            <a:br>
              <a:rPr lang="en-US" dirty="0" smtClean="0"/>
            </a:br>
            <a:r>
              <a:rPr lang="en-US" dirty="0" smtClean="0"/>
              <a:t>Sunnybrook Health Sciences Centre, Toronto</a:t>
            </a:r>
            <a:r>
              <a:rPr lang="en-US" dirty="0"/>
              <a:t/>
            </a:r>
            <a:br>
              <a:rPr lang="en-US" dirty="0"/>
            </a:br>
            <a:r>
              <a:rPr lang="en-US" sz="2000" dirty="0" smtClean="0"/>
              <a:t/>
            </a:r>
            <a:br>
              <a:rPr lang="en-US" sz="2000" dirty="0" smtClean="0"/>
            </a:br>
            <a:r>
              <a:rPr lang="en-US" sz="1600" i="1" dirty="0" smtClean="0"/>
              <a:t>The opinions and </a:t>
            </a:r>
            <a:r>
              <a:rPr lang="en-US" sz="1600" i="1" dirty="0"/>
              <a:t>conclusions reported in this </a:t>
            </a:r>
            <a:r>
              <a:rPr lang="en-US" sz="1600" i="1" dirty="0" smtClean="0"/>
              <a:t>presentation are </a:t>
            </a:r>
            <a:r>
              <a:rPr lang="en-US" sz="1600" i="1" dirty="0"/>
              <a:t>those of the </a:t>
            </a:r>
            <a:r>
              <a:rPr lang="en-US" sz="1600" i="1" dirty="0" smtClean="0"/>
              <a:t>presenter </a:t>
            </a:r>
            <a:r>
              <a:rPr lang="en-US" sz="1600" i="1" dirty="0"/>
              <a:t>and are independent from the funding sources. No endorsement by </a:t>
            </a:r>
            <a:r>
              <a:rPr lang="en-US" sz="1600" i="1" dirty="0" smtClean="0"/>
              <a:t>the funding bodies is </a:t>
            </a:r>
            <a:r>
              <a:rPr lang="en-US" sz="1600" i="1" dirty="0"/>
              <a:t>intended or should be inferred.</a:t>
            </a:r>
          </a:p>
        </p:txBody>
      </p:sp>
      <p:sp>
        <p:nvSpPr>
          <p:cNvPr id="15" name="Text Placeholder 3"/>
          <p:cNvSpPr>
            <a:spLocks noGrp="1"/>
          </p:cNvSpPr>
          <p:nvPr>
            <p:ph type="body" sz="quarter" idx="12"/>
          </p:nvPr>
        </p:nvSpPr>
        <p:spPr>
          <a:xfrm>
            <a:off x="704943" y="1865420"/>
            <a:ext cx="8020768" cy="346075"/>
          </a:xfrm>
        </p:spPr>
        <p:txBody>
          <a:bodyPr/>
          <a:lstStyle/>
          <a:p>
            <a:pPr marL="0" indent="0">
              <a:buNone/>
            </a:pPr>
            <a:r>
              <a:rPr lang="en-US" sz="1800" b="0" dirty="0">
                <a:latin typeface="Arial"/>
                <a:ea typeface="+mn-ea"/>
              </a:rPr>
              <a:t>Research Funding Acknowledgements</a:t>
            </a:r>
          </a:p>
        </p:txBody>
      </p:sp>
    </p:spTree>
    <p:extLst>
      <p:ext uri="{BB962C8B-B14F-4D97-AF65-F5344CB8AC3E}">
        <p14:creationId xmlns:p14="http://schemas.microsoft.com/office/powerpoint/2010/main" val="2694893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Vernakalant</a:t>
            </a:r>
            <a:r>
              <a:rPr lang="en-US" dirty="0" smtClean="0"/>
              <a:t> (III)</a:t>
            </a:r>
            <a:endParaRPr lang="en-US" dirty="0"/>
          </a:p>
        </p:txBody>
      </p:sp>
      <p:sp>
        <p:nvSpPr>
          <p:cNvPr id="3" name="Content Placeholder 2"/>
          <p:cNvSpPr>
            <a:spLocks noGrp="1"/>
          </p:cNvSpPr>
          <p:nvPr>
            <p:ph sz="quarter" idx="12"/>
          </p:nvPr>
        </p:nvSpPr>
        <p:spPr>
          <a:xfrm>
            <a:off x="685800" y="1868129"/>
            <a:ext cx="7900526" cy="4643271"/>
          </a:xfrm>
        </p:spPr>
        <p:txBody>
          <a:bodyPr>
            <a:noAutofit/>
          </a:bodyPr>
          <a:lstStyle/>
          <a:p>
            <a:pPr marL="717550" indent="-385763">
              <a:buFont typeface="Wingdings 2" panose="05020102010507070707" pitchFamily="18" charset="2"/>
              <a:buChar char="T"/>
            </a:pPr>
            <a:r>
              <a:rPr lang="en-CA" sz="2200" b="0" dirty="0" smtClean="0"/>
              <a:t>Cost ($250/500mg vial)</a:t>
            </a:r>
          </a:p>
          <a:p>
            <a:pPr marL="717550" indent="-385763">
              <a:buFont typeface="Wingdings 2" panose="05020102010507070707" pitchFamily="18" charset="2"/>
              <a:buChar char="T"/>
            </a:pPr>
            <a:r>
              <a:rPr lang="en-CA" sz="2200" b="0" dirty="0" smtClean="0"/>
              <a:t>Aflutter</a:t>
            </a:r>
          </a:p>
          <a:p>
            <a:pPr marL="719138" lvl="1" indent="-312738"/>
            <a:r>
              <a:rPr lang="en-CA" sz="2200" b="0" dirty="0">
                <a:solidFill>
                  <a:schemeClr val="tx1"/>
                </a:solidFill>
              </a:rPr>
              <a:t>t½ </a:t>
            </a:r>
            <a:r>
              <a:rPr lang="en-CA" sz="2200" b="0" dirty="0" smtClean="0">
                <a:solidFill>
                  <a:schemeClr val="tx1"/>
                </a:solidFill>
              </a:rPr>
              <a:t>3-5.5 </a:t>
            </a:r>
            <a:r>
              <a:rPr lang="en-CA" sz="2200" b="0" dirty="0">
                <a:solidFill>
                  <a:schemeClr val="tx1"/>
                </a:solidFill>
              </a:rPr>
              <a:t>hrs </a:t>
            </a:r>
            <a:endParaRPr lang="en-CA" sz="2200" b="0" dirty="0" smtClean="0">
              <a:solidFill>
                <a:schemeClr val="tx1"/>
              </a:solidFill>
            </a:endParaRPr>
          </a:p>
          <a:p>
            <a:pPr marL="719138" lvl="1" indent="-312738"/>
            <a:r>
              <a:rPr lang="en-CA" sz="2200" b="0" dirty="0" smtClean="0">
                <a:solidFill>
                  <a:schemeClr val="tx1"/>
                </a:solidFill>
              </a:rPr>
              <a:t>Monitor </a:t>
            </a:r>
            <a:r>
              <a:rPr lang="en-CA" sz="2200" b="0" dirty="0">
                <a:solidFill>
                  <a:schemeClr val="tx1"/>
                </a:solidFill>
              </a:rPr>
              <a:t>x 2</a:t>
            </a:r>
            <a:r>
              <a:rPr lang="en-CA" sz="2200" b="0" dirty="0" smtClean="0">
                <a:solidFill>
                  <a:schemeClr val="tx1"/>
                </a:solidFill>
              </a:rPr>
              <a:t>? </a:t>
            </a:r>
            <a:r>
              <a:rPr lang="en-CA" sz="2200" b="0" dirty="0">
                <a:solidFill>
                  <a:schemeClr val="tx1"/>
                </a:solidFill>
              </a:rPr>
              <a:t>hrs after infusion finishes </a:t>
            </a:r>
          </a:p>
        </p:txBody>
      </p:sp>
      <p:sp>
        <p:nvSpPr>
          <p:cNvPr id="4" name="Slide Number Placeholder 3"/>
          <p:cNvSpPr>
            <a:spLocks noGrp="1"/>
          </p:cNvSpPr>
          <p:nvPr>
            <p:ph type="sldNum" sz="quarter" idx="13"/>
          </p:nvPr>
        </p:nvSpPr>
        <p:spPr/>
        <p:txBody>
          <a:bodyPr/>
          <a:lstStyle/>
          <a:p>
            <a:fld id="{3EEECBA3-D4C1-4DA3-ACC2-5A4B8A6796E7}" type="slidenum">
              <a:rPr lang="en-US" smtClean="0"/>
              <a:pPr/>
              <a:t>20</a:t>
            </a:fld>
            <a:endParaRPr lang="en-US" dirty="0"/>
          </a:p>
        </p:txBody>
      </p:sp>
    </p:spTree>
    <p:extLst>
      <p:ext uri="{BB962C8B-B14F-4D97-AF65-F5344CB8AC3E}">
        <p14:creationId xmlns:p14="http://schemas.microsoft.com/office/powerpoint/2010/main" val="425592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Vernakalant</a:t>
            </a:r>
            <a:r>
              <a:rPr lang="en-US" dirty="0" smtClean="0"/>
              <a:t> (III)</a:t>
            </a:r>
            <a:endParaRPr lang="en-US" dirty="0"/>
          </a:p>
        </p:txBody>
      </p:sp>
      <p:sp>
        <p:nvSpPr>
          <p:cNvPr id="3" name="Content Placeholder 2"/>
          <p:cNvSpPr>
            <a:spLocks noGrp="1"/>
          </p:cNvSpPr>
          <p:nvPr>
            <p:ph sz="quarter" idx="12"/>
          </p:nvPr>
        </p:nvSpPr>
        <p:spPr>
          <a:xfrm>
            <a:off x="685800" y="1868129"/>
            <a:ext cx="7900526" cy="4643271"/>
          </a:xfrm>
        </p:spPr>
        <p:txBody>
          <a:bodyPr>
            <a:normAutofit/>
          </a:bodyPr>
          <a:lstStyle/>
          <a:p>
            <a:pPr marL="0" indent="0">
              <a:buNone/>
            </a:pPr>
            <a:r>
              <a:rPr lang="en-US" sz="2200" dirty="0" smtClean="0"/>
              <a:t>ACT (Arrhythmia Conversion Trials) </a:t>
            </a:r>
          </a:p>
          <a:p>
            <a:pPr marL="692150" lvl="1" indent="-285750"/>
            <a:r>
              <a:rPr lang="en-US" sz="2200" b="0" dirty="0" smtClean="0"/>
              <a:t>&gt; 500 patients in AF 3hr-45 days</a:t>
            </a:r>
          </a:p>
          <a:p>
            <a:pPr marL="1089025" lvl="2" indent="-285750"/>
            <a:r>
              <a:rPr lang="en-US" sz="1600" dirty="0"/>
              <a:t>M</a:t>
            </a:r>
            <a:r>
              <a:rPr lang="en-US" sz="1600" b="0" dirty="0" smtClean="0"/>
              <a:t>ild HF, stable CAD, </a:t>
            </a:r>
            <a:r>
              <a:rPr lang="en-US" sz="1600" b="0" dirty="0" err="1" smtClean="0"/>
              <a:t>QTc</a:t>
            </a:r>
            <a:r>
              <a:rPr lang="en-US" sz="1600" b="0" dirty="0" smtClean="0"/>
              <a:t> ≤ 440 </a:t>
            </a:r>
            <a:r>
              <a:rPr lang="en-US" sz="1600" b="0" dirty="0" err="1" smtClean="0"/>
              <a:t>ms</a:t>
            </a:r>
            <a:r>
              <a:rPr lang="en-US" sz="1600" b="0" dirty="0" smtClean="0"/>
              <a:t>, no antiarrhythmic x 24h</a:t>
            </a:r>
          </a:p>
          <a:p>
            <a:pPr marL="692150" lvl="1" indent="-285750"/>
            <a:r>
              <a:rPr lang="en-CA" sz="2200" b="0" dirty="0" smtClean="0"/>
              <a:t>ED study: </a:t>
            </a:r>
            <a:r>
              <a:rPr lang="en-US" sz="2200" b="0" dirty="0"/>
              <a:t>229 patients AF &lt;48 </a:t>
            </a:r>
            <a:r>
              <a:rPr lang="en-US" sz="2200" b="0" dirty="0" err="1"/>
              <a:t>hr</a:t>
            </a:r>
            <a:r>
              <a:rPr lang="en-US" sz="2200" b="0" dirty="0"/>
              <a:t> (ACT I and </a:t>
            </a:r>
            <a:r>
              <a:rPr lang="en-US" sz="2200" b="0" dirty="0" smtClean="0"/>
              <a:t>IV)</a:t>
            </a:r>
            <a:endParaRPr lang="en-CA" sz="2200" b="0" dirty="0" smtClean="0"/>
          </a:p>
          <a:p>
            <a:pPr marL="1089025" lvl="2" indent="-285750"/>
            <a:r>
              <a:rPr lang="en-CA" sz="1600" dirty="0" smtClean="0"/>
              <a:t>59% conversion</a:t>
            </a:r>
          </a:p>
          <a:p>
            <a:pPr marL="1373187" lvl="3" indent="-285750"/>
            <a:r>
              <a:rPr lang="en-CA" sz="1400" b="0" dirty="0" smtClean="0"/>
              <a:t>79% of those after 1 dose</a:t>
            </a:r>
          </a:p>
          <a:p>
            <a:pPr marL="1373187" lvl="3" indent="-285750"/>
            <a:r>
              <a:rPr lang="en-CA" sz="1400" dirty="0" smtClean="0"/>
              <a:t>Median time 12 minutes (IQR 7-25)</a:t>
            </a:r>
            <a:endParaRPr lang="en-CA" sz="1400" b="0" dirty="0" smtClean="0"/>
          </a:p>
          <a:p>
            <a:pPr marL="692150" lvl="1" indent="-285750"/>
            <a:r>
              <a:rPr lang="en-CA" sz="2200" b="0" dirty="0" smtClean="0"/>
              <a:t>A/E</a:t>
            </a:r>
          </a:p>
          <a:p>
            <a:pPr marL="1089025" lvl="2" indent="-285750"/>
            <a:r>
              <a:rPr lang="en-CA" sz="1600" dirty="0" smtClean="0"/>
              <a:t>7 (3.1%) patients within 2 h, + 4 (1.7%) between 2-24h</a:t>
            </a:r>
          </a:p>
          <a:p>
            <a:pPr marL="1373187" lvl="3" indent="-285750"/>
            <a:r>
              <a:rPr lang="en-CA" sz="1400" dirty="0" smtClean="0"/>
              <a:t>&lt; 2h:		Bradycardia </a:t>
            </a:r>
            <a:r>
              <a:rPr lang="en-CA" sz="1400" dirty="0"/>
              <a:t>(</a:t>
            </a:r>
            <a:r>
              <a:rPr lang="en-CA" sz="1400" dirty="0" smtClean="0"/>
              <a:t>2.2%), hypotension </a:t>
            </a:r>
            <a:r>
              <a:rPr lang="en-CA" sz="1400" dirty="0"/>
              <a:t>(</a:t>
            </a:r>
            <a:r>
              <a:rPr lang="en-CA" sz="1400" b="0" dirty="0" smtClean="0"/>
              <a:t>1.2%), sinus arrest (</a:t>
            </a:r>
            <a:r>
              <a:rPr lang="en-CA" sz="1400" dirty="0" smtClean="0"/>
              <a:t>0.4</a:t>
            </a:r>
            <a:r>
              <a:rPr lang="en-CA" sz="1400" b="0" dirty="0" smtClean="0"/>
              <a:t>%), 1 ventricular </a:t>
            </a:r>
            <a:r>
              <a:rPr lang="en-CA" sz="1400" b="0" dirty="0" err="1" smtClean="0"/>
              <a:t>extraasystoles</a:t>
            </a:r>
            <a:r>
              <a:rPr lang="en-CA" sz="1400" dirty="0"/>
              <a:t> </a:t>
            </a:r>
            <a:r>
              <a:rPr lang="en-CA" sz="1400" dirty="0" smtClean="0"/>
              <a:t>(0.4%)</a:t>
            </a:r>
          </a:p>
          <a:p>
            <a:pPr marL="1373187" lvl="3" indent="-285750"/>
            <a:r>
              <a:rPr lang="en-CA" sz="1400" dirty="0" smtClean="0"/>
              <a:t>2-24h: 	1 sinus arrest, 1 bradycardia</a:t>
            </a:r>
          </a:p>
          <a:p>
            <a:pPr marL="1373187" lvl="3" indent="-285750">
              <a:lnSpc>
                <a:spcPct val="110000"/>
              </a:lnSpc>
              <a:spcBef>
                <a:spcPts val="0"/>
              </a:spcBef>
              <a:spcAft>
                <a:spcPts val="600"/>
              </a:spcAft>
            </a:pPr>
            <a:r>
              <a:rPr lang="en-US" sz="1400" b="0" dirty="0" smtClean="0"/>
              <a:t>After assessment of </a:t>
            </a:r>
            <a:r>
              <a:rPr lang="en-US" sz="1400" dirty="0" smtClean="0"/>
              <a:t>24 h monitoring </a:t>
            </a:r>
            <a:r>
              <a:rPr lang="en-US" sz="1400" b="0" dirty="0" smtClean="0"/>
              <a:t>results, VS, much higher in both groups</a:t>
            </a:r>
            <a:endParaRPr lang="en-CA" sz="1200" b="0" dirty="0" smtClean="0"/>
          </a:p>
          <a:p>
            <a:pPr marL="1089025" lvl="2" indent="-285750">
              <a:lnSpc>
                <a:spcPct val="110000"/>
              </a:lnSpc>
            </a:pPr>
            <a:r>
              <a:rPr lang="en-US" sz="1600" b="0" dirty="0" err="1" smtClean="0"/>
              <a:t>dysgeusia</a:t>
            </a:r>
            <a:r>
              <a:rPr lang="en-US" sz="1600" b="0" dirty="0"/>
              <a:t>, paraesthesia and </a:t>
            </a:r>
            <a:r>
              <a:rPr lang="en-US" sz="1600" b="0" dirty="0" smtClean="0"/>
              <a:t>nausea reported in ~10% in studies</a:t>
            </a:r>
          </a:p>
        </p:txBody>
      </p:sp>
      <p:sp>
        <p:nvSpPr>
          <p:cNvPr id="4" name="Slide Number Placeholder 3"/>
          <p:cNvSpPr>
            <a:spLocks noGrp="1"/>
          </p:cNvSpPr>
          <p:nvPr>
            <p:ph type="sldNum" sz="quarter" idx="13"/>
          </p:nvPr>
        </p:nvSpPr>
        <p:spPr/>
        <p:txBody>
          <a:bodyPr/>
          <a:lstStyle/>
          <a:p>
            <a:fld id="{3EEECBA3-D4C1-4DA3-ACC2-5A4B8A6796E7}" type="slidenum">
              <a:rPr lang="en-US" smtClean="0"/>
              <a:pPr/>
              <a:t>21</a:t>
            </a:fld>
            <a:endParaRPr lang="en-US" dirty="0"/>
          </a:p>
        </p:txBody>
      </p:sp>
    </p:spTree>
    <p:extLst>
      <p:ext uri="{BB962C8B-B14F-4D97-AF65-F5344CB8AC3E}">
        <p14:creationId xmlns:p14="http://schemas.microsoft.com/office/powerpoint/2010/main" val="136245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Amiodarone (III)</a:t>
            </a:r>
            <a:endParaRPr lang="en-US" dirty="0"/>
          </a:p>
        </p:txBody>
      </p:sp>
      <p:sp>
        <p:nvSpPr>
          <p:cNvPr id="3" name="Content Placeholder 2"/>
          <p:cNvSpPr>
            <a:spLocks noGrp="1"/>
          </p:cNvSpPr>
          <p:nvPr>
            <p:ph sz="quarter" idx="12"/>
          </p:nvPr>
        </p:nvSpPr>
        <p:spPr>
          <a:xfrm>
            <a:off x="685800" y="1913467"/>
            <a:ext cx="8118566" cy="4597933"/>
          </a:xfrm>
        </p:spPr>
        <p:txBody>
          <a:bodyPr>
            <a:normAutofit fontScale="92500" lnSpcReduction="20000"/>
          </a:bodyPr>
          <a:lstStyle/>
          <a:p>
            <a:pPr marL="457200" indent="-457200">
              <a:lnSpc>
                <a:spcPct val="120000"/>
              </a:lnSpc>
              <a:buFont typeface="Wingdings" panose="05000000000000000000" pitchFamily="2" charset="2"/>
              <a:buChar char="Ø"/>
            </a:pPr>
            <a:r>
              <a:rPr lang="en-CA" sz="2600" b="0" dirty="0" smtClean="0"/>
              <a:t>5-7 mg/kg </a:t>
            </a:r>
            <a:r>
              <a:rPr lang="en-CA" sz="2600" b="0" dirty="0"/>
              <a:t>over </a:t>
            </a:r>
            <a:r>
              <a:rPr lang="en-CA" sz="2600" b="0" dirty="0" smtClean="0"/>
              <a:t>1-2 hr, </a:t>
            </a:r>
            <a:r>
              <a:rPr lang="en-CA" sz="2600" b="0" dirty="0"/>
              <a:t>f</a:t>
            </a:r>
            <a:r>
              <a:rPr lang="en-CA" sz="2600" b="0" dirty="0" smtClean="0"/>
              <a:t>ollow-up </a:t>
            </a:r>
            <a:r>
              <a:rPr lang="en-CA" sz="2600" b="0" dirty="0"/>
              <a:t>dose: </a:t>
            </a:r>
            <a:r>
              <a:rPr lang="en-CA" sz="2600" b="0" dirty="0" smtClean="0"/>
              <a:t>50 mg/hr</a:t>
            </a:r>
            <a:r>
              <a:rPr lang="en-CA" sz="2600" b="0" dirty="0"/>
              <a:t>, max 1.0g / </a:t>
            </a:r>
            <a:r>
              <a:rPr lang="en-CA" sz="2600" b="0" dirty="0" smtClean="0"/>
              <a:t>24h</a:t>
            </a:r>
          </a:p>
          <a:p>
            <a:pPr marL="457200" indent="-457200">
              <a:lnSpc>
                <a:spcPct val="120000"/>
              </a:lnSpc>
              <a:buFont typeface="Wingdings" panose="05000000000000000000" pitchFamily="2" charset="2"/>
              <a:buChar char="Ø"/>
            </a:pPr>
            <a:r>
              <a:rPr lang="en-CA" sz="2600" b="0" dirty="0" smtClean="0"/>
              <a:t>AHA: 150 mg/10 min, then 1mg/min x 6h, then 0.5mg/min over 18h or change to oral</a:t>
            </a:r>
          </a:p>
          <a:p>
            <a:pPr marL="1260475" lvl="2" indent="-457200">
              <a:lnSpc>
                <a:spcPct val="120000"/>
              </a:lnSpc>
              <a:spcAft>
                <a:spcPts val="800"/>
              </a:spcAft>
              <a:buFont typeface="Wingdings" panose="05000000000000000000" pitchFamily="2" charset="2"/>
              <a:buChar char="Ø"/>
            </a:pPr>
            <a:r>
              <a:rPr lang="en-CA" sz="2200" b="0" dirty="0" smtClean="0"/>
              <a:t>$4.00/150 mg</a:t>
            </a:r>
            <a:endParaRPr lang="en-CA" sz="2200" b="0" dirty="0"/>
          </a:p>
          <a:p>
            <a:pPr marL="0" indent="0">
              <a:spcAft>
                <a:spcPts val="800"/>
              </a:spcAft>
              <a:buNone/>
            </a:pPr>
            <a:r>
              <a:rPr lang="en-US" i="1" dirty="0" smtClean="0"/>
              <a:t>For patients with structural heart disease or IHD</a:t>
            </a:r>
          </a:p>
          <a:p>
            <a:pPr marL="914400" lvl="1" indent="-401638"/>
            <a:r>
              <a:rPr lang="en-US" sz="2600" dirty="0" smtClean="0"/>
              <a:t>Time </a:t>
            </a:r>
            <a:r>
              <a:rPr lang="en-US" sz="2600" dirty="0"/>
              <a:t>to conversion: 	</a:t>
            </a:r>
            <a:r>
              <a:rPr lang="en-US" sz="2600" dirty="0" smtClean="0"/>
              <a:t>8-12h</a:t>
            </a:r>
            <a:endParaRPr lang="en-US" sz="2600" dirty="0"/>
          </a:p>
          <a:p>
            <a:pPr marL="914400" lvl="1" indent="-401638"/>
            <a:r>
              <a:rPr lang="en-US" sz="2600" dirty="0" smtClean="0"/>
              <a:t>Most </a:t>
            </a:r>
            <a:r>
              <a:rPr lang="en-US" sz="2600" dirty="0"/>
              <a:t>common s/e: 	</a:t>
            </a:r>
            <a:r>
              <a:rPr lang="en-US" sz="2600" dirty="0" smtClean="0"/>
              <a:t>hypotension</a:t>
            </a:r>
            <a:endParaRPr lang="en-US" sz="2600" dirty="0"/>
          </a:p>
          <a:p>
            <a:pPr marL="914400" lvl="1" indent="-401638"/>
            <a:r>
              <a:rPr lang="en-US" sz="2600" dirty="0" smtClean="0"/>
              <a:t>Potential </a:t>
            </a:r>
            <a:r>
              <a:rPr lang="en-US" sz="2600" dirty="0"/>
              <a:t>for</a:t>
            </a:r>
            <a:r>
              <a:rPr lang="en-US" sz="2600" dirty="0" smtClean="0"/>
              <a:t>…</a:t>
            </a:r>
            <a:endParaRPr lang="en-CA" sz="2600" b="0" dirty="0" smtClean="0"/>
          </a:p>
          <a:p>
            <a:pPr marL="1841500" lvl="1" indent="-371475">
              <a:buFont typeface="+mj-lt"/>
              <a:buAutoNum type="arabicPeriod"/>
            </a:pPr>
            <a:r>
              <a:rPr lang="en-CA" sz="2100" b="0" dirty="0" smtClean="0"/>
              <a:t>Bradycardia</a:t>
            </a:r>
          </a:p>
          <a:p>
            <a:pPr marL="1841500" lvl="1" indent="-371475">
              <a:buFont typeface="+mj-lt"/>
              <a:buAutoNum type="arabicPeriod"/>
            </a:pPr>
            <a:r>
              <a:rPr lang="en-CA" sz="2100" b="0" dirty="0" smtClean="0"/>
              <a:t>QT prolongation (but </a:t>
            </a:r>
            <a:r>
              <a:rPr lang="en-CA" sz="2100" b="0" dirty="0" err="1" smtClean="0"/>
              <a:t>Torsades</a:t>
            </a:r>
            <a:r>
              <a:rPr lang="en-CA" sz="2100" b="0" dirty="0" smtClean="0"/>
              <a:t> rare)</a:t>
            </a:r>
          </a:p>
          <a:p>
            <a:pPr marL="1841500" lvl="1" indent="-371475">
              <a:buFont typeface="+mj-lt"/>
              <a:buAutoNum type="arabicPeriod"/>
            </a:pPr>
            <a:r>
              <a:rPr lang="en-CA" sz="2100" b="0" dirty="0" smtClean="0"/>
              <a:t>Phlebitis</a:t>
            </a:r>
          </a:p>
          <a:p>
            <a:pPr lvl="1"/>
            <a:endParaRPr lang="en-CA" sz="1700"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22</a:t>
            </a:fld>
            <a:endParaRPr lang="en-US" dirty="0"/>
          </a:p>
        </p:txBody>
      </p:sp>
    </p:spTree>
    <p:extLst>
      <p:ext uri="{BB962C8B-B14F-4D97-AF65-F5344CB8AC3E}">
        <p14:creationId xmlns:p14="http://schemas.microsoft.com/office/powerpoint/2010/main" val="106365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Text Placeholder 2"/>
          <p:cNvSpPr txBox="1">
            <a:spLocks/>
          </p:cNvSpPr>
          <p:nvPr/>
        </p:nvSpPr>
        <p:spPr bwMode="auto">
          <a:xfrm>
            <a:off x="0" y="5595938"/>
            <a:ext cx="914400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lstStyle>
            <a:lvl1pPr>
              <a:spcBef>
                <a:spcPct val="20000"/>
              </a:spcBef>
              <a:buFont typeface="Arial" charset="0"/>
              <a:buChar char="•"/>
              <a:defRPr sz="3200">
                <a:solidFill>
                  <a:schemeClr val="tx1"/>
                </a:solidFill>
                <a:latin typeface="Arial" charset="0"/>
                <a:ea typeface="ＭＳ Ｐゴシック" pitchFamily="34" charset="-128"/>
              </a:defRPr>
            </a:lvl1pPr>
            <a:lvl2pPr marL="742950" indent="-285750">
              <a:spcBef>
                <a:spcPct val="20000"/>
              </a:spcBef>
              <a:buFont typeface="Arial" charset="0"/>
              <a:buChar char="–"/>
              <a:defRPr sz="2800">
                <a:solidFill>
                  <a:schemeClr val="tx1"/>
                </a:solidFill>
                <a:latin typeface="Arial" charset="0"/>
                <a:ea typeface="ＭＳ Ｐゴシック" pitchFamily="34" charset="-128"/>
              </a:defRPr>
            </a:lvl2pPr>
            <a:lvl3pPr marL="1143000" indent="-228600">
              <a:spcBef>
                <a:spcPct val="20000"/>
              </a:spcBef>
              <a:buFont typeface="Arial" charset="0"/>
              <a:buChar char="•"/>
              <a:defRPr sz="2400">
                <a:solidFill>
                  <a:schemeClr val="tx1"/>
                </a:solidFill>
                <a:latin typeface="Arial" charset="0"/>
                <a:ea typeface="ＭＳ Ｐゴシック" pitchFamily="34" charset="-128"/>
              </a:defRPr>
            </a:lvl3pPr>
            <a:lvl4pPr marL="1600200" indent="-228600">
              <a:spcBef>
                <a:spcPct val="20000"/>
              </a:spcBef>
              <a:buFont typeface="Arial" charset="0"/>
              <a:buChar char="–"/>
              <a:defRPr sz="2000">
                <a:solidFill>
                  <a:schemeClr val="tx1"/>
                </a:solidFill>
                <a:latin typeface="Arial" charset="0"/>
                <a:ea typeface="ＭＳ Ｐゴシック" pitchFamily="34" charset="-128"/>
              </a:defRPr>
            </a:lvl4pPr>
            <a:lvl5pPr marL="2057400" indent="-228600">
              <a:spcBef>
                <a:spcPct val="20000"/>
              </a:spcBef>
              <a:buFont typeface="Arial" charset="0"/>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US" altLang="en-US" sz="1400"/>
              <a:t>From: 2016 ESC Guidelines for the management of atrial fibrillation developed in collaboration with EACTS</a:t>
            </a:r>
          </a:p>
          <a:p>
            <a:pPr eaLnBrk="1" hangingPunct="1">
              <a:spcBef>
                <a:spcPct val="0"/>
              </a:spcBef>
              <a:buFontTx/>
              <a:buNone/>
            </a:pPr>
            <a:r>
              <a:rPr lang="en-US" altLang="en-US" sz="1200"/>
              <a:t>Eur Heart J. 2016;37(38):2893-2962. doi:10.1093/eurheartj/ehw210</a:t>
            </a:r>
          </a:p>
          <a:p>
            <a:pPr eaLnBrk="1" hangingPunct="1">
              <a:spcBef>
                <a:spcPct val="0"/>
              </a:spcBef>
              <a:buFontTx/>
              <a:buNone/>
            </a:pPr>
            <a:r>
              <a:rPr lang="en-US" altLang="en-US" sz="1200"/>
              <a:t>Eur Heart J | © The European Society of Cardiology 2016. All rights reserved. For permissions please email: journals.permissions@oup.com.</a:t>
            </a:r>
          </a:p>
        </p:txBody>
      </p:sp>
      <p:sp>
        <p:nvSpPr>
          <p:cNvPr id="162818" name="Rectangle 2"/>
          <p:cNvSpPr>
            <a:spLocks noChangeArrowheads="1"/>
          </p:cNvSpPr>
          <p:nvPr/>
        </p:nvSpPr>
        <p:spPr bwMode="auto">
          <a:xfrm>
            <a:off x="0" y="0"/>
            <a:ext cx="9144000" cy="6858000"/>
          </a:xfrm>
          <a:prstGeom prst="rect">
            <a:avLst/>
          </a:prstGeom>
          <a:noFill/>
          <a:ln w="25400">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endParaRPr lang="en-US" altLang="en-US">
              <a:solidFill>
                <a:srgbClr val="FFFFFF"/>
              </a:solidFill>
            </a:endParaRPr>
          </a:p>
        </p:txBody>
      </p:sp>
      <p:cxnSp>
        <p:nvCxnSpPr>
          <p:cNvPr id="162819" name="Straight Connector 8"/>
          <p:cNvCxnSpPr>
            <a:cxnSpLocks noChangeShapeType="1"/>
          </p:cNvCxnSpPr>
          <p:nvPr/>
        </p:nvCxnSpPr>
        <p:spPr bwMode="auto">
          <a:xfrm>
            <a:off x="0" y="5518150"/>
            <a:ext cx="9144000" cy="0"/>
          </a:xfrm>
          <a:prstGeom prst="line">
            <a:avLst/>
          </a:prstGeom>
          <a:noFill/>
          <a:ln w="6350">
            <a:solidFill>
              <a:schemeClr val="tx1"/>
            </a:solidFill>
            <a:miter lim="800000"/>
            <a:headEnd/>
            <a:tailEnd/>
          </a:ln>
          <a:extLst>
            <a:ext uri="{909E8E84-426E-40DD-AFC4-6F175D3DCCD1}">
              <a14:hiddenFill xmlns:a14="http://schemas.microsoft.com/office/drawing/2010/main">
                <a:noFill/>
              </a14:hiddenFill>
            </a:ext>
          </a:extLst>
        </p:spPr>
      </p:cxnSp>
      <p:sp>
        <p:nvSpPr>
          <p:cNvPr id="162820" name="TextBox 3"/>
          <p:cNvSpPr txBox="1">
            <a:spLocks noChangeArrowheads="1"/>
          </p:cNvSpPr>
          <p:nvPr/>
        </p:nvSpPr>
        <p:spPr bwMode="auto">
          <a:xfrm>
            <a:off x="0" y="244475"/>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Arial" charset="0"/>
                <a:ea typeface="ＭＳ Ｐゴシック" pitchFamily="34" charset="-128"/>
              </a:defRPr>
            </a:lvl1pPr>
            <a:lvl2pPr marL="742950" indent="-285750">
              <a:spcBef>
                <a:spcPct val="20000"/>
              </a:spcBef>
              <a:buFont typeface="Arial" charset="0"/>
              <a:buChar char="–"/>
              <a:defRPr sz="2800">
                <a:solidFill>
                  <a:schemeClr val="tx1"/>
                </a:solidFill>
                <a:latin typeface="Arial" charset="0"/>
                <a:ea typeface="ＭＳ Ｐゴシック" pitchFamily="34" charset="-128"/>
              </a:defRPr>
            </a:lvl2pPr>
            <a:lvl3pPr marL="1143000" indent="-228600">
              <a:spcBef>
                <a:spcPct val="20000"/>
              </a:spcBef>
              <a:buFont typeface="Arial" charset="0"/>
              <a:buChar char="•"/>
              <a:defRPr sz="2400">
                <a:solidFill>
                  <a:schemeClr val="tx1"/>
                </a:solidFill>
                <a:latin typeface="Arial" charset="0"/>
                <a:ea typeface="ＭＳ Ｐゴシック" pitchFamily="34" charset="-128"/>
              </a:defRPr>
            </a:lvl3pPr>
            <a:lvl4pPr marL="1600200" indent="-228600">
              <a:spcBef>
                <a:spcPct val="20000"/>
              </a:spcBef>
              <a:buFont typeface="Arial" charset="0"/>
              <a:buChar char="–"/>
              <a:defRPr sz="2000">
                <a:solidFill>
                  <a:schemeClr val="tx1"/>
                </a:solidFill>
                <a:latin typeface="Arial" charset="0"/>
                <a:ea typeface="ＭＳ Ｐゴシック" pitchFamily="34" charset="-128"/>
              </a:defRPr>
            </a:lvl4pPr>
            <a:lvl5pPr marL="2057400" indent="-228600">
              <a:spcBef>
                <a:spcPct val="20000"/>
              </a:spcBef>
              <a:buFont typeface="Arial" charset="0"/>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ＭＳ Ｐゴシック" pitchFamily="34" charset="-128"/>
              </a:defRPr>
            </a:lvl9pPr>
          </a:lstStyle>
          <a:p>
            <a:pPr algn="ctr">
              <a:spcBef>
                <a:spcPct val="0"/>
              </a:spcBef>
              <a:buFontTx/>
              <a:buNone/>
            </a:pPr>
            <a:endParaRPr lang="en-US" altLang="en-US" sz="1400"/>
          </a:p>
        </p:txBody>
      </p:sp>
      <p:pic>
        <p:nvPicPr>
          <p:cNvPr id="162822" name="Picture 6" descr="Cove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10343" y="100131"/>
            <a:ext cx="6966857" cy="538627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a:xfrm>
            <a:off x="4593771" y="4428309"/>
            <a:ext cx="1310640"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 name="Oval 3"/>
          <p:cNvSpPr/>
          <p:nvPr/>
        </p:nvSpPr>
        <p:spPr>
          <a:xfrm>
            <a:off x="2808514" y="2793267"/>
            <a:ext cx="1449977" cy="107987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0" name="Oval 9"/>
          <p:cNvSpPr/>
          <p:nvPr/>
        </p:nvSpPr>
        <p:spPr>
          <a:xfrm>
            <a:off x="4258491" y="2793267"/>
            <a:ext cx="1645920" cy="107987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98077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Timing (if successful CV)</a:t>
            </a:r>
            <a:endParaRPr lang="en-US" dirty="0"/>
          </a:p>
        </p:txBody>
      </p:sp>
      <p:sp>
        <p:nvSpPr>
          <p:cNvPr id="3" name="Content Placeholder 2"/>
          <p:cNvSpPr>
            <a:spLocks noGrp="1"/>
          </p:cNvSpPr>
          <p:nvPr>
            <p:ph sz="quarter" idx="12"/>
          </p:nvPr>
        </p:nvSpPr>
        <p:spPr>
          <a:xfrm>
            <a:off x="685800" y="1933303"/>
            <a:ext cx="7900526" cy="4612498"/>
          </a:xfrm>
        </p:spPr>
        <p:txBody>
          <a:bodyPr>
            <a:normAutofit fontScale="92500" lnSpcReduction="20000"/>
          </a:bodyPr>
          <a:lstStyle/>
          <a:p>
            <a:r>
              <a:rPr lang="en-US" sz="2400" u="sng" dirty="0" smtClean="0"/>
              <a:t>Procainamide (</a:t>
            </a:r>
            <a:r>
              <a:rPr lang="en-US" sz="2400" u="sng" dirty="0" err="1" smtClean="0"/>
              <a:t>Ia</a:t>
            </a:r>
            <a:r>
              <a:rPr lang="en-US" sz="2400" u="sng" dirty="0" smtClean="0"/>
              <a:t>)</a:t>
            </a:r>
            <a:r>
              <a:rPr lang="en-US" sz="2400" dirty="0" smtClean="0"/>
              <a:t>					- 58%</a:t>
            </a:r>
          </a:p>
          <a:p>
            <a:pPr lvl="1"/>
            <a:r>
              <a:rPr lang="en-US" sz="2000" b="0" dirty="0" smtClean="0"/>
              <a:t>1 </a:t>
            </a:r>
            <a:r>
              <a:rPr lang="en-US" sz="2000" b="0" dirty="0" err="1" smtClean="0"/>
              <a:t>hr</a:t>
            </a:r>
            <a:r>
              <a:rPr lang="en-US" sz="2000" b="0" dirty="0" smtClean="0"/>
              <a:t> + monitoring</a:t>
            </a:r>
          </a:p>
          <a:p>
            <a:pPr marL="801688" lvl="1" indent="0">
              <a:buNone/>
            </a:pPr>
            <a:r>
              <a:rPr lang="en-US" sz="2400" b="0" dirty="0" smtClean="0"/>
              <a:t>= </a:t>
            </a:r>
            <a:r>
              <a:rPr lang="en-US" sz="2400" dirty="0" smtClean="0"/>
              <a:t>2-3 </a:t>
            </a:r>
            <a:r>
              <a:rPr lang="en-US" sz="2400" dirty="0" err="1" smtClean="0"/>
              <a:t>hr</a:t>
            </a:r>
            <a:endParaRPr lang="en-US" sz="2400" dirty="0" smtClean="0"/>
          </a:p>
          <a:p>
            <a:r>
              <a:rPr lang="en-US" sz="2400" u="sng" dirty="0" smtClean="0"/>
              <a:t>Flecainide </a:t>
            </a:r>
            <a:r>
              <a:rPr lang="en-US" sz="2400" u="sng" dirty="0"/>
              <a:t>or </a:t>
            </a:r>
            <a:r>
              <a:rPr lang="en-US" sz="2400" u="sng" dirty="0" err="1"/>
              <a:t>Propafanone</a:t>
            </a:r>
            <a:r>
              <a:rPr lang="en-US" sz="2400" u="sng" dirty="0"/>
              <a:t> (</a:t>
            </a:r>
            <a:r>
              <a:rPr lang="en-US" sz="2400" u="sng" dirty="0" err="1"/>
              <a:t>Ic</a:t>
            </a:r>
            <a:r>
              <a:rPr lang="en-US" sz="2400" u="sng" dirty="0" smtClean="0"/>
              <a:t>)</a:t>
            </a:r>
            <a:r>
              <a:rPr lang="en-US" sz="2400" dirty="0" smtClean="0"/>
              <a:t> 	- 70%</a:t>
            </a:r>
            <a:endParaRPr lang="en-CA" sz="2400" dirty="0" smtClean="0"/>
          </a:p>
          <a:p>
            <a:pPr lvl="1"/>
            <a:r>
              <a:rPr lang="en-CA" sz="2000" b="0" dirty="0" smtClean="0"/>
              <a:t>30 minutes AV nodal blocker</a:t>
            </a:r>
          </a:p>
          <a:p>
            <a:pPr lvl="1"/>
            <a:r>
              <a:rPr lang="en-CA" sz="2000" b="0" dirty="0" smtClean="0"/>
              <a:t>2-6 hours to convert</a:t>
            </a:r>
          </a:p>
          <a:p>
            <a:pPr lvl="1"/>
            <a:r>
              <a:rPr lang="en-CA" sz="2000" b="0" dirty="0" smtClean="0"/>
              <a:t>Monitoring (2 hr?) </a:t>
            </a:r>
          </a:p>
          <a:p>
            <a:pPr marL="801688" lvl="1" indent="0">
              <a:buNone/>
            </a:pPr>
            <a:r>
              <a:rPr lang="en-CA" sz="2400" b="0" dirty="0" smtClean="0"/>
              <a:t>= </a:t>
            </a:r>
            <a:r>
              <a:rPr lang="en-CA" sz="2400" dirty="0" smtClean="0"/>
              <a:t>4.5 hr</a:t>
            </a:r>
          </a:p>
          <a:p>
            <a:pPr>
              <a:buFont typeface="+mj-lt"/>
              <a:buAutoNum type="arabicParenR" startAt="3"/>
            </a:pPr>
            <a:r>
              <a:rPr lang="en-CA" sz="2400" u="sng" dirty="0" err="1"/>
              <a:t>Vernakalant</a:t>
            </a:r>
            <a:r>
              <a:rPr lang="en-CA" sz="2400" u="sng" dirty="0"/>
              <a:t> (III</a:t>
            </a:r>
            <a:r>
              <a:rPr lang="en-CA" sz="2400" u="sng" dirty="0" smtClean="0"/>
              <a:t>)</a:t>
            </a:r>
            <a:r>
              <a:rPr lang="en-CA" sz="2400" dirty="0" smtClean="0"/>
              <a:t>					-59%</a:t>
            </a:r>
            <a:endParaRPr lang="en-CA" sz="2400" dirty="0"/>
          </a:p>
          <a:p>
            <a:pPr lvl="1"/>
            <a:r>
              <a:rPr lang="en-CA" sz="2100" b="0" dirty="0"/>
              <a:t>Check K</a:t>
            </a:r>
          </a:p>
          <a:p>
            <a:pPr lvl="1"/>
            <a:r>
              <a:rPr lang="en-CA" sz="2100" b="0" dirty="0"/>
              <a:t>3mg/kg over 10 min, wait 15 min</a:t>
            </a:r>
          </a:p>
          <a:p>
            <a:pPr lvl="1"/>
            <a:r>
              <a:rPr lang="en-CA" sz="2100" b="0" dirty="0"/>
              <a:t>&lt;30 minutes to convert</a:t>
            </a:r>
          </a:p>
          <a:p>
            <a:pPr lvl="1"/>
            <a:r>
              <a:rPr lang="en-CA" sz="2100" b="0" dirty="0"/>
              <a:t>2 hr post conversion monitoring</a:t>
            </a:r>
          </a:p>
          <a:p>
            <a:pPr marL="801688" lvl="1" indent="0">
              <a:buNone/>
            </a:pPr>
            <a:r>
              <a:rPr lang="en-CA" sz="2400" dirty="0"/>
              <a:t>= </a:t>
            </a:r>
            <a:r>
              <a:rPr lang="en-CA" sz="2400" dirty="0" smtClean="0"/>
              <a:t>3 hr</a:t>
            </a:r>
            <a:endParaRPr lang="en-CA" sz="2400" dirty="0"/>
          </a:p>
          <a:p>
            <a:pPr marL="801688" lvl="1" indent="0">
              <a:buNone/>
            </a:pPr>
            <a:endParaRPr lang="en-CA" sz="2400" dirty="0" smtClean="0"/>
          </a:p>
        </p:txBody>
      </p:sp>
      <p:sp>
        <p:nvSpPr>
          <p:cNvPr id="4" name="Slide Number Placeholder 3"/>
          <p:cNvSpPr>
            <a:spLocks noGrp="1"/>
          </p:cNvSpPr>
          <p:nvPr>
            <p:ph type="sldNum" sz="quarter" idx="13"/>
          </p:nvPr>
        </p:nvSpPr>
        <p:spPr/>
        <p:txBody>
          <a:bodyPr/>
          <a:lstStyle/>
          <a:p>
            <a:fld id="{3EEECBA3-D4C1-4DA3-ACC2-5A4B8A6796E7}" type="slidenum">
              <a:rPr lang="en-US" smtClean="0"/>
              <a:pPr/>
              <a:t>24</a:t>
            </a:fld>
            <a:endParaRPr lang="en-US" dirty="0"/>
          </a:p>
        </p:txBody>
      </p:sp>
    </p:spTree>
    <p:extLst>
      <p:ext uri="{BB962C8B-B14F-4D97-AF65-F5344CB8AC3E}">
        <p14:creationId xmlns:p14="http://schemas.microsoft.com/office/powerpoint/2010/main" val="20683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Timing </a:t>
            </a:r>
            <a:r>
              <a:rPr lang="en-CA" dirty="0"/>
              <a:t>(if successful CV</a:t>
            </a:r>
            <a:r>
              <a:rPr lang="en-CA" dirty="0" smtClean="0"/>
              <a:t>)</a:t>
            </a:r>
            <a:endParaRPr lang="en-US" dirty="0"/>
          </a:p>
        </p:txBody>
      </p:sp>
      <p:sp>
        <p:nvSpPr>
          <p:cNvPr id="3" name="Content Placeholder 2"/>
          <p:cNvSpPr>
            <a:spLocks noGrp="1"/>
          </p:cNvSpPr>
          <p:nvPr>
            <p:ph sz="quarter" idx="12"/>
          </p:nvPr>
        </p:nvSpPr>
        <p:spPr>
          <a:xfrm>
            <a:off x="685800" y="1913640"/>
            <a:ext cx="8015140" cy="4726873"/>
          </a:xfrm>
        </p:spPr>
        <p:txBody>
          <a:bodyPr>
            <a:normAutofit/>
          </a:bodyPr>
          <a:lstStyle/>
          <a:p>
            <a:pPr>
              <a:buFont typeface="+mj-lt"/>
              <a:buAutoNum type="arabicParenR" startAt="4"/>
            </a:pPr>
            <a:r>
              <a:rPr lang="en-US" sz="2400" u="sng" dirty="0" smtClean="0"/>
              <a:t>Ibutilide (III)</a:t>
            </a:r>
            <a:r>
              <a:rPr lang="en-US" sz="2400" dirty="0" smtClean="0"/>
              <a:t>						- 55%</a:t>
            </a:r>
          </a:p>
          <a:p>
            <a:pPr lvl="1"/>
            <a:r>
              <a:rPr lang="en-CA" sz="2000" b="0" dirty="0" smtClean="0"/>
              <a:t>Check K</a:t>
            </a:r>
          </a:p>
          <a:p>
            <a:pPr lvl="1"/>
            <a:r>
              <a:rPr lang="en-CA" sz="2000" b="0" dirty="0" smtClean="0"/>
              <a:t>5g iv Magnesium: 1 hr +</a:t>
            </a:r>
          </a:p>
          <a:p>
            <a:pPr lvl="1"/>
            <a:r>
              <a:rPr lang="en-CA" sz="2000" b="0" dirty="0" smtClean="0"/>
              <a:t>Ibutilide 1g/10 min, wait 10 min, repeat: 30 minutes</a:t>
            </a:r>
          </a:p>
          <a:p>
            <a:pPr lvl="1"/>
            <a:r>
              <a:rPr lang="en-CA" sz="2000" b="0" dirty="0" smtClean="0"/>
              <a:t>30-60 minutes to convert</a:t>
            </a:r>
          </a:p>
          <a:p>
            <a:pPr lvl="1"/>
            <a:r>
              <a:rPr lang="en-CA" sz="2000" b="0" dirty="0" smtClean="0"/>
              <a:t>4 hours post conversion monitoring</a:t>
            </a:r>
          </a:p>
          <a:p>
            <a:pPr marL="801688" lvl="1" indent="0">
              <a:buNone/>
            </a:pPr>
            <a:r>
              <a:rPr lang="en-CA" sz="2400" b="0" dirty="0" smtClean="0"/>
              <a:t>= </a:t>
            </a:r>
            <a:r>
              <a:rPr lang="en-CA" sz="2400" dirty="0" smtClean="0"/>
              <a:t>6 hr</a:t>
            </a:r>
          </a:p>
          <a:p>
            <a:pPr lvl="1">
              <a:buFont typeface="+mj-lt"/>
              <a:buAutoNum type="arabicParenR" startAt="3"/>
            </a:pPr>
            <a:endParaRPr lang="en-CA" sz="2400" u="sng" dirty="0"/>
          </a:p>
          <a:p>
            <a:pPr marL="0" indent="0">
              <a:buNone/>
            </a:pPr>
            <a:endParaRPr lang="en-CA" sz="2400" b="0" dirty="0" smtClean="0"/>
          </a:p>
          <a:p>
            <a:pPr marL="0" indent="0">
              <a:buNone/>
            </a:pPr>
            <a:endParaRPr lang="en-CA" sz="3600" b="0"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25</a:t>
            </a:fld>
            <a:endParaRPr lang="en-US" dirty="0"/>
          </a:p>
        </p:txBody>
      </p:sp>
    </p:spTree>
    <p:extLst>
      <p:ext uri="{BB962C8B-B14F-4D97-AF65-F5344CB8AC3E}">
        <p14:creationId xmlns:p14="http://schemas.microsoft.com/office/powerpoint/2010/main" val="6568902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a:t>
            </a:r>
            <a:endParaRPr lang="en-US" dirty="0"/>
          </a:p>
        </p:txBody>
      </p:sp>
      <p:graphicFrame>
        <p:nvGraphicFramePr>
          <p:cNvPr id="5" name="Content Placeholder 4"/>
          <p:cNvGraphicFramePr>
            <a:graphicFrameLocks noGrp="1"/>
          </p:cNvGraphicFramePr>
          <p:nvPr>
            <p:ph sz="quarter" idx="12"/>
            <p:extLst>
              <p:ext uri="{D42A27DB-BD31-4B8C-83A1-F6EECF244321}">
                <p14:modId xmlns:p14="http://schemas.microsoft.com/office/powerpoint/2010/main" val="427843324"/>
              </p:ext>
            </p:extLst>
          </p:nvPr>
        </p:nvGraphicFramePr>
        <p:xfrm>
          <a:off x="685801" y="2011363"/>
          <a:ext cx="7904598" cy="2898091"/>
        </p:xfrm>
        <a:graphic>
          <a:graphicData uri="http://schemas.openxmlformats.org/drawingml/2006/table">
            <a:tbl>
              <a:tblPr firstRow="1" bandRow="1">
                <a:tableStyleId>{5C22544A-7EE6-4342-B048-85BDC9FD1C3A}</a:tableStyleId>
              </a:tblPr>
              <a:tblGrid>
                <a:gridCol w="2039896"/>
                <a:gridCol w="3059845"/>
                <a:gridCol w="2804857"/>
              </a:tblGrid>
              <a:tr h="414013">
                <a:tc>
                  <a:txBody>
                    <a:bodyPr/>
                    <a:lstStyle/>
                    <a:p>
                      <a:r>
                        <a:rPr lang="en-US" dirty="0" smtClean="0"/>
                        <a:t>Medication</a:t>
                      </a:r>
                      <a:endParaRPr lang="en-US" dirty="0"/>
                    </a:p>
                  </a:txBody>
                  <a:tcPr/>
                </a:tc>
                <a:tc>
                  <a:txBody>
                    <a:bodyPr/>
                    <a:lstStyle/>
                    <a:p>
                      <a:pPr algn="ctr"/>
                      <a:r>
                        <a:rPr lang="en-US" dirty="0" smtClean="0"/>
                        <a:t>Dose</a:t>
                      </a:r>
                      <a:endParaRPr lang="en-US" dirty="0"/>
                    </a:p>
                  </a:txBody>
                  <a:tcPr/>
                </a:tc>
                <a:tc>
                  <a:txBody>
                    <a:bodyPr/>
                    <a:lstStyle/>
                    <a:p>
                      <a:pPr algn="ctr"/>
                      <a:r>
                        <a:rPr lang="en-US" dirty="0" smtClean="0"/>
                        <a:t>Cost</a:t>
                      </a:r>
                      <a:endParaRPr lang="en-US" dirty="0"/>
                    </a:p>
                  </a:txBody>
                  <a:tcPr/>
                </a:tc>
              </a:tr>
              <a:tr h="414013">
                <a:tc>
                  <a:txBody>
                    <a:bodyPr/>
                    <a:lstStyle/>
                    <a:p>
                      <a:r>
                        <a:rPr lang="en-US" b="1" dirty="0" smtClean="0"/>
                        <a:t>procainamide</a:t>
                      </a:r>
                      <a:endParaRPr lang="en-US" b="1" dirty="0"/>
                    </a:p>
                  </a:txBody>
                  <a:tcPr/>
                </a:tc>
                <a:tc>
                  <a:txBody>
                    <a:bodyPr/>
                    <a:lstStyle/>
                    <a:p>
                      <a:pPr algn="ctr"/>
                      <a:r>
                        <a:rPr lang="en-US" dirty="0" smtClean="0"/>
                        <a:t>1g iv/1h</a:t>
                      </a:r>
                      <a:endParaRPr lang="en-US" dirty="0"/>
                    </a:p>
                  </a:txBody>
                  <a:tcPr/>
                </a:tc>
                <a:tc>
                  <a:txBody>
                    <a:bodyPr/>
                    <a:lstStyle/>
                    <a:p>
                      <a:pPr algn="ctr"/>
                      <a:r>
                        <a:rPr lang="en-US" dirty="0" smtClean="0"/>
                        <a:t>$30 / 1g vial</a:t>
                      </a:r>
                      <a:endParaRPr lang="en-US" dirty="0"/>
                    </a:p>
                  </a:txBody>
                  <a:tcPr/>
                </a:tc>
              </a:tr>
              <a:tr h="414013">
                <a:tc>
                  <a:txBody>
                    <a:bodyPr/>
                    <a:lstStyle/>
                    <a:p>
                      <a:r>
                        <a:rPr lang="en-US" b="1" dirty="0" smtClean="0"/>
                        <a:t>flecainide</a:t>
                      </a:r>
                      <a:endParaRPr lang="en-US" b="1" dirty="0"/>
                    </a:p>
                  </a:txBody>
                  <a:tcPr/>
                </a:tc>
                <a:tc>
                  <a:txBody>
                    <a:bodyPr/>
                    <a:lstStyle/>
                    <a:p>
                      <a:pPr algn="ctr"/>
                      <a:r>
                        <a:rPr lang="en-US" dirty="0" smtClean="0"/>
                        <a:t>200</a:t>
                      </a:r>
                      <a:r>
                        <a:rPr lang="en-US" baseline="0" dirty="0" smtClean="0"/>
                        <a:t> mg </a:t>
                      </a:r>
                      <a:r>
                        <a:rPr lang="en-US" baseline="0" dirty="0" err="1" smtClean="0"/>
                        <a:t>po</a:t>
                      </a:r>
                      <a:endParaRPr lang="en-US" dirty="0"/>
                    </a:p>
                  </a:txBody>
                  <a:tcPr/>
                </a:tc>
                <a:tc>
                  <a:txBody>
                    <a:bodyPr/>
                    <a:lstStyle/>
                    <a:p>
                      <a:pPr algn="ctr"/>
                      <a:r>
                        <a:rPr lang="en-US" dirty="0" smtClean="0"/>
                        <a:t>$3.40 / tab</a:t>
                      </a:r>
                      <a:endParaRPr lang="en-US" dirty="0"/>
                    </a:p>
                  </a:txBody>
                  <a:tcPr/>
                </a:tc>
              </a:tr>
              <a:tr h="414013">
                <a:tc>
                  <a:txBody>
                    <a:bodyPr/>
                    <a:lstStyle/>
                    <a:p>
                      <a:r>
                        <a:rPr lang="en-US" b="1" dirty="0" smtClean="0"/>
                        <a:t>propafenone</a:t>
                      </a:r>
                      <a:endParaRPr lang="en-US" b="1" dirty="0"/>
                    </a:p>
                  </a:txBody>
                  <a:tcPr/>
                </a:tc>
                <a:tc>
                  <a:txBody>
                    <a:bodyPr/>
                    <a:lstStyle/>
                    <a:p>
                      <a:pPr algn="ctr"/>
                      <a:r>
                        <a:rPr lang="en-US" dirty="0" smtClean="0"/>
                        <a:t>600 mg </a:t>
                      </a:r>
                      <a:r>
                        <a:rPr lang="en-US" dirty="0" err="1" smtClean="0"/>
                        <a:t>po</a:t>
                      </a:r>
                      <a:endParaRPr lang="en-US" dirty="0"/>
                    </a:p>
                  </a:txBody>
                  <a:tcPr/>
                </a:tc>
                <a:tc>
                  <a:txBody>
                    <a:bodyPr/>
                    <a:lstStyle/>
                    <a:p>
                      <a:pPr algn="ctr"/>
                      <a:r>
                        <a:rPr lang="en-US" dirty="0" smtClean="0"/>
                        <a:t>$1.20 / tab</a:t>
                      </a:r>
                      <a:endParaRPr lang="en-US" dirty="0"/>
                    </a:p>
                  </a:txBody>
                  <a:tcPr/>
                </a:tc>
              </a:tr>
              <a:tr h="414013">
                <a:tc>
                  <a:txBody>
                    <a:bodyPr/>
                    <a:lstStyle/>
                    <a:p>
                      <a:r>
                        <a:rPr lang="en-US" b="1" dirty="0" smtClean="0"/>
                        <a:t>ibutilide</a:t>
                      </a:r>
                      <a:endParaRPr lang="en-US" b="1" dirty="0"/>
                    </a:p>
                  </a:txBody>
                  <a:tcPr/>
                </a:tc>
                <a:tc>
                  <a:txBody>
                    <a:bodyPr/>
                    <a:lstStyle/>
                    <a:p>
                      <a:pPr algn="ctr"/>
                      <a:r>
                        <a:rPr lang="en-US" dirty="0" smtClean="0"/>
                        <a:t>1mg</a:t>
                      </a:r>
                      <a:r>
                        <a:rPr lang="en-US" baseline="0" dirty="0" smtClean="0"/>
                        <a:t> iv/10 min, repeat x 1</a:t>
                      </a:r>
                      <a:endParaRPr lang="en-US" dirty="0"/>
                    </a:p>
                  </a:txBody>
                  <a:tcPr/>
                </a:tc>
                <a:tc>
                  <a:txBody>
                    <a:bodyPr/>
                    <a:lstStyle/>
                    <a:p>
                      <a:pPr algn="ctr"/>
                      <a:r>
                        <a:rPr lang="en-US" dirty="0" smtClean="0"/>
                        <a:t>$290 / 1mg vial</a:t>
                      </a:r>
                      <a:endParaRPr lang="en-US" dirty="0"/>
                    </a:p>
                  </a:txBody>
                  <a:tcPr/>
                </a:tc>
              </a:tr>
              <a:tr h="414013">
                <a:tc>
                  <a:txBody>
                    <a:bodyPr/>
                    <a:lstStyle/>
                    <a:p>
                      <a:r>
                        <a:rPr lang="en-US" b="1" dirty="0" err="1" smtClean="0"/>
                        <a:t>vernakalant</a:t>
                      </a:r>
                      <a:endParaRPr lang="en-US" b="1" dirty="0"/>
                    </a:p>
                  </a:txBody>
                  <a:tcPr/>
                </a:tc>
                <a:tc>
                  <a:txBody>
                    <a:bodyPr/>
                    <a:lstStyle/>
                    <a:p>
                      <a:pPr algn="ctr"/>
                      <a:r>
                        <a:rPr lang="en-US" dirty="0" smtClean="0"/>
                        <a:t>3mg/kg, repeat with 2mg/kg</a:t>
                      </a:r>
                      <a:endParaRPr lang="en-US" dirty="0"/>
                    </a:p>
                  </a:txBody>
                  <a:tcPr/>
                </a:tc>
                <a:tc>
                  <a:txBody>
                    <a:bodyPr/>
                    <a:lstStyle/>
                    <a:p>
                      <a:pPr algn="ctr"/>
                      <a:r>
                        <a:rPr lang="en-US" dirty="0" smtClean="0"/>
                        <a:t>$250 / 500mg vial</a:t>
                      </a:r>
                      <a:endParaRPr lang="en-US" dirty="0"/>
                    </a:p>
                  </a:txBody>
                  <a:tcPr/>
                </a:tc>
              </a:tr>
              <a:tr h="414013">
                <a:tc>
                  <a:txBody>
                    <a:bodyPr/>
                    <a:lstStyle/>
                    <a:p>
                      <a:r>
                        <a:rPr lang="en-US" b="1" dirty="0" smtClean="0"/>
                        <a:t>amiodarone</a:t>
                      </a:r>
                      <a:endParaRPr lang="en-US" b="1" dirty="0"/>
                    </a:p>
                  </a:txBody>
                  <a:tcPr/>
                </a:tc>
                <a:tc>
                  <a:txBody>
                    <a:bodyPr/>
                    <a:lstStyle/>
                    <a:p>
                      <a:pPr algn="ctr"/>
                      <a:r>
                        <a:rPr lang="en-US" dirty="0" smtClean="0"/>
                        <a:t>150 mg + 360mg + 540mg</a:t>
                      </a:r>
                      <a:endParaRPr lang="en-US" dirty="0"/>
                    </a:p>
                  </a:txBody>
                  <a:tcPr/>
                </a:tc>
                <a:tc>
                  <a:txBody>
                    <a:bodyPr/>
                    <a:lstStyle/>
                    <a:p>
                      <a:pPr algn="ctr"/>
                      <a:r>
                        <a:rPr lang="en-US" dirty="0" smtClean="0"/>
                        <a:t>$4.00 / 150mg vial</a:t>
                      </a:r>
                      <a:endParaRPr lang="en-US" dirty="0"/>
                    </a:p>
                  </a:txBody>
                  <a:tcPr/>
                </a:tc>
              </a:tr>
            </a:tbl>
          </a:graphicData>
        </a:graphic>
      </p:graphicFrame>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26</a:t>
            </a:fld>
            <a:endParaRPr lang="en-US" dirty="0"/>
          </a:p>
        </p:txBody>
      </p:sp>
    </p:spTree>
    <p:extLst>
      <p:ext uri="{BB962C8B-B14F-4D97-AF65-F5344CB8AC3E}">
        <p14:creationId xmlns:p14="http://schemas.microsoft.com/office/powerpoint/2010/main" val="1567109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sp>
        <p:nvSpPr>
          <p:cNvPr id="3" name="Content Placeholder 2"/>
          <p:cNvSpPr>
            <a:spLocks noGrp="1"/>
          </p:cNvSpPr>
          <p:nvPr>
            <p:ph sz="quarter" idx="12"/>
          </p:nvPr>
        </p:nvSpPr>
        <p:spPr>
          <a:xfrm>
            <a:off x="685800" y="1887793"/>
            <a:ext cx="8255000" cy="4865704"/>
          </a:xfrm>
        </p:spPr>
        <p:txBody>
          <a:bodyPr>
            <a:normAutofit fontScale="92500" lnSpcReduction="10000"/>
          </a:bodyPr>
          <a:lstStyle/>
          <a:p>
            <a:pPr marL="0" indent="0">
              <a:spcAft>
                <a:spcPts val="400"/>
              </a:spcAft>
              <a:buNone/>
            </a:pPr>
            <a:r>
              <a:rPr lang="en-US" sz="2200" dirty="0" smtClean="0"/>
              <a:t>69 y o M in AF 6 hours, BP 140/90, no </a:t>
            </a:r>
            <a:r>
              <a:rPr lang="en-US" sz="2200" dirty="0" err="1" smtClean="0"/>
              <a:t>hx</a:t>
            </a:r>
            <a:r>
              <a:rPr lang="en-US" sz="2200" dirty="0" smtClean="0"/>
              <a:t> heart disease (HF, CAD</a:t>
            </a:r>
            <a:r>
              <a:rPr lang="en-US" sz="2200" dirty="0"/>
              <a:t>) or high-risk CVA </a:t>
            </a:r>
            <a:r>
              <a:rPr lang="en-US" sz="2200" dirty="0" smtClean="0"/>
              <a:t>features, no bronchospasm</a:t>
            </a:r>
          </a:p>
          <a:p>
            <a:pPr marL="627063" indent="-341313">
              <a:spcAft>
                <a:spcPts val="400"/>
              </a:spcAft>
              <a:buFont typeface="Wingdings 3" panose="05040102010807070707" pitchFamily="18" charset="2"/>
              <a:buChar char="ª"/>
            </a:pPr>
            <a:r>
              <a:rPr lang="en-US" sz="2000" dirty="0"/>
              <a:t>E</a:t>
            </a:r>
            <a:r>
              <a:rPr lang="en-US" sz="2000" dirty="0" smtClean="0"/>
              <a:t>xamine for </a:t>
            </a:r>
            <a:r>
              <a:rPr lang="en-US" sz="2000" dirty="0"/>
              <a:t>HF, </a:t>
            </a:r>
            <a:r>
              <a:rPr lang="en-US" sz="2000" dirty="0" smtClean="0"/>
              <a:t> ECG shows normal </a:t>
            </a:r>
            <a:r>
              <a:rPr lang="en-US" sz="2000" dirty="0" err="1" smtClean="0"/>
              <a:t>QTc</a:t>
            </a:r>
            <a:r>
              <a:rPr lang="en-US" sz="2000" dirty="0" smtClean="0"/>
              <a:t>, no LVH or </a:t>
            </a:r>
            <a:r>
              <a:rPr lang="en-US" sz="2000" dirty="0"/>
              <a:t>BBB, </a:t>
            </a:r>
            <a:r>
              <a:rPr lang="en-US" sz="2000" dirty="0" smtClean="0"/>
              <a:t>no </a:t>
            </a:r>
            <a:r>
              <a:rPr lang="en-US" sz="2000" dirty="0"/>
              <a:t>other </a:t>
            </a:r>
            <a:r>
              <a:rPr lang="en-US" sz="2000" dirty="0" smtClean="0"/>
              <a:t>AF etiology</a:t>
            </a:r>
          </a:p>
          <a:p>
            <a:pPr lvl="1">
              <a:spcAft>
                <a:spcPts val="400"/>
              </a:spcAft>
            </a:pPr>
            <a:r>
              <a:rPr lang="en-US" sz="2000" dirty="0" smtClean="0"/>
              <a:t>Flecainide (300 mg) or </a:t>
            </a:r>
            <a:r>
              <a:rPr lang="en-US" sz="2000" dirty="0" err="1" smtClean="0"/>
              <a:t>Propafenone</a:t>
            </a:r>
            <a:r>
              <a:rPr lang="en-US" sz="2000" dirty="0" smtClean="0"/>
              <a:t> (450 mg)</a:t>
            </a:r>
          </a:p>
          <a:p>
            <a:pPr lvl="2">
              <a:spcAft>
                <a:spcPts val="400"/>
              </a:spcAft>
            </a:pPr>
            <a:r>
              <a:rPr lang="en-US" sz="1800" dirty="0" smtClean="0"/>
              <a:t>25 mg metoprolol, 30 min later give dose</a:t>
            </a:r>
          </a:p>
          <a:p>
            <a:pPr lvl="2">
              <a:spcAft>
                <a:spcPts val="400"/>
              </a:spcAft>
            </a:pPr>
            <a:r>
              <a:rPr lang="en-US" sz="1800" dirty="0" smtClean="0"/>
              <a:t>Wait 2-6 hours (on monitor)</a:t>
            </a:r>
          </a:p>
          <a:p>
            <a:pPr lvl="1">
              <a:spcAft>
                <a:spcPts val="400"/>
              </a:spcAft>
            </a:pPr>
            <a:r>
              <a:rPr lang="en-US" sz="2000" dirty="0" smtClean="0"/>
              <a:t>Procainamide</a:t>
            </a:r>
          </a:p>
          <a:p>
            <a:pPr lvl="2">
              <a:spcAft>
                <a:spcPts val="400"/>
              </a:spcAft>
            </a:pPr>
            <a:r>
              <a:rPr lang="en-US" sz="1800" dirty="0" smtClean="0"/>
              <a:t>1g/1hr</a:t>
            </a:r>
          </a:p>
          <a:p>
            <a:pPr lvl="2">
              <a:spcAft>
                <a:spcPts val="400"/>
              </a:spcAft>
            </a:pPr>
            <a:r>
              <a:rPr lang="en-US" sz="1800" dirty="0" smtClean="0"/>
              <a:t>Watch for QRS widening (50%), runs PVCs, hypotension</a:t>
            </a:r>
          </a:p>
          <a:p>
            <a:pPr lvl="1">
              <a:spcAft>
                <a:spcPts val="400"/>
              </a:spcAft>
            </a:pPr>
            <a:r>
              <a:rPr lang="en-US" sz="2000" dirty="0" err="1" smtClean="0"/>
              <a:t>Vernakalant</a:t>
            </a:r>
            <a:endParaRPr lang="en-US" sz="2000" dirty="0" smtClean="0"/>
          </a:p>
          <a:p>
            <a:pPr lvl="2">
              <a:spcAft>
                <a:spcPts val="400"/>
              </a:spcAft>
            </a:pPr>
            <a:r>
              <a:rPr lang="en-US" sz="1800" dirty="0" smtClean="0"/>
              <a:t>3mg/kg/10min, +/- 2mg/kg/10min</a:t>
            </a:r>
          </a:p>
          <a:p>
            <a:pPr lvl="2">
              <a:spcAft>
                <a:spcPts val="400"/>
              </a:spcAft>
            </a:pPr>
            <a:r>
              <a:rPr lang="en-US" sz="1800" dirty="0"/>
              <a:t>Post-conversion monitor </a:t>
            </a:r>
            <a:r>
              <a:rPr lang="en-US" sz="1800" dirty="0" smtClean="0"/>
              <a:t>2+hr</a:t>
            </a:r>
          </a:p>
          <a:p>
            <a:pPr lvl="1">
              <a:spcAft>
                <a:spcPts val="400"/>
              </a:spcAft>
            </a:pPr>
            <a:r>
              <a:rPr lang="en-US" sz="2000" dirty="0" err="1" smtClean="0"/>
              <a:t>Ibutilide</a:t>
            </a:r>
            <a:endParaRPr lang="en-US" sz="2000" dirty="0" smtClean="0"/>
          </a:p>
          <a:p>
            <a:pPr lvl="2">
              <a:spcAft>
                <a:spcPts val="400"/>
              </a:spcAft>
            </a:pPr>
            <a:r>
              <a:rPr lang="en-US" sz="1800" dirty="0"/>
              <a:t>5</a:t>
            </a:r>
            <a:r>
              <a:rPr lang="en-US" sz="1800" dirty="0" smtClean="0"/>
              <a:t>g Mg</a:t>
            </a:r>
          </a:p>
          <a:p>
            <a:pPr lvl="2">
              <a:spcAft>
                <a:spcPts val="400"/>
              </a:spcAft>
            </a:pPr>
            <a:r>
              <a:rPr lang="en-US" sz="1800" dirty="0" smtClean="0"/>
              <a:t>Post-conversion 4hr monitor</a:t>
            </a:r>
          </a:p>
        </p:txBody>
      </p:sp>
      <p:sp>
        <p:nvSpPr>
          <p:cNvPr id="4" name="Slide Number Placeholder 3"/>
          <p:cNvSpPr>
            <a:spLocks noGrp="1"/>
          </p:cNvSpPr>
          <p:nvPr>
            <p:ph type="sldNum" sz="quarter" idx="13"/>
          </p:nvPr>
        </p:nvSpPr>
        <p:spPr/>
        <p:txBody>
          <a:bodyPr/>
          <a:lstStyle/>
          <a:p>
            <a:fld id="{3EEECBA3-D4C1-4DA3-ACC2-5A4B8A6796E7}" type="slidenum">
              <a:rPr lang="en-US" smtClean="0"/>
              <a:pPr/>
              <a:t>27</a:t>
            </a:fld>
            <a:endParaRPr lang="en-US" dirty="0"/>
          </a:p>
        </p:txBody>
      </p:sp>
    </p:spTree>
    <p:extLst>
      <p:ext uri="{BB962C8B-B14F-4D97-AF65-F5344CB8AC3E}">
        <p14:creationId xmlns:p14="http://schemas.microsoft.com/office/powerpoint/2010/main" val="179231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patients</a:t>
            </a:r>
            <a:endParaRPr lang="en-US" dirty="0"/>
          </a:p>
        </p:txBody>
      </p:sp>
      <p:sp>
        <p:nvSpPr>
          <p:cNvPr id="3" name="Content Placeholder 2"/>
          <p:cNvSpPr>
            <a:spLocks noGrp="1"/>
          </p:cNvSpPr>
          <p:nvPr>
            <p:ph sz="quarter" idx="12"/>
          </p:nvPr>
        </p:nvSpPr>
        <p:spPr>
          <a:xfrm>
            <a:off x="685800" y="1887793"/>
            <a:ext cx="7900526" cy="4752719"/>
          </a:xfrm>
        </p:spPr>
        <p:txBody>
          <a:bodyPr>
            <a:normAutofit fontScale="92500" lnSpcReduction="10000"/>
          </a:bodyPr>
          <a:lstStyle/>
          <a:p>
            <a:pPr marL="0" indent="0">
              <a:spcAft>
                <a:spcPts val="400"/>
              </a:spcAft>
              <a:buNone/>
            </a:pPr>
            <a:r>
              <a:rPr lang="en-US" sz="2200" dirty="0"/>
              <a:t>69 y o M in AF 6 hours, BP 140/90, no </a:t>
            </a:r>
            <a:r>
              <a:rPr lang="en-US" sz="2200" dirty="0" err="1"/>
              <a:t>hx</a:t>
            </a:r>
            <a:r>
              <a:rPr lang="en-US" sz="2200" dirty="0"/>
              <a:t> heart disease (HF, CAD) or high-risk CVA features, </a:t>
            </a:r>
            <a:r>
              <a:rPr lang="en-US" sz="2200" u="sng" dirty="0" smtClean="0"/>
              <a:t>history of COPD</a:t>
            </a:r>
            <a:endParaRPr lang="en-US" sz="2200" u="sng" dirty="0"/>
          </a:p>
          <a:p>
            <a:pPr marL="627063" indent="-341313">
              <a:spcAft>
                <a:spcPts val="400"/>
              </a:spcAft>
              <a:buFont typeface="Wingdings 3" panose="05040102010807070707" pitchFamily="18" charset="2"/>
              <a:buChar char="ª"/>
            </a:pPr>
            <a:r>
              <a:rPr lang="en-US" sz="2000" dirty="0"/>
              <a:t>Examine for HF,  ECG shows normal </a:t>
            </a:r>
            <a:r>
              <a:rPr lang="en-US" sz="2000" dirty="0" err="1"/>
              <a:t>QTc</a:t>
            </a:r>
            <a:r>
              <a:rPr lang="en-US" sz="2000" dirty="0"/>
              <a:t>, no LVH or BBB, no other AF etiology</a:t>
            </a:r>
          </a:p>
          <a:p>
            <a:pPr lvl="1">
              <a:spcAft>
                <a:spcPts val="400"/>
              </a:spcAft>
            </a:pPr>
            <a:r>
              <a:rPr lang="en-US" sz="2000" dirty="0"/>
              <a:t>Flecainide (300 mg) or </a:t>
            </a:r>
            <a:r>
              <a:rPr lang="en-US" sz="2000" dirty="0" err="1"/>
              <a:t>Propafenone</a:t>
            </a:r>
            <a:r>
              <a:rPr lang="en-US" sz="2000" dirty="0"/>
              <a:t> (450 mg)</a:t>
            </a:r>
          </a:p>
          <a:p>
            <a:pPr lvl="2">
              <a:spcAft>
                <a:spcPts val="400"/>
              </a:spcAft>
            </a:pPr>
            <a:r>
              <a:rPr lang="en-US" sz="1800" dirty="0"/>
              <a:t>25 mg metoprolol, 30 min later give dose</a:t>
            </a:r>
          </a:p>
          <a:p>
            <a:pPr lvl="2">
              <a:spcAft>
                <a:spcPts val="400"/>
              </a:spcAft>
            </a:pPr>
            <a:r>
              <a:rPr lang="en-US" sz="1800" dirty="0"/>
              <a:t>Wait 2-6 hours (on monitor)</a:t>
            </a:r>
          </a:p>
          <a:p>
            <a:pPr lvl="1">
              <a:spcAft>
                <a:spcPts val="400"/>
              </a:spcAft>
            </a:pPr>
            <a:r>
              <a:rPr lang="en-US" sz="2000" dirty="0"/>
              <a:t>Procainamide</a:t>
            </a:r>
          </a:p>
          <a:p>
            <a:pPr lvl="2">
              <a:spcAft>
                <a:spcPts val="400"/>
              </a:spcAft>
            </a:pPr>
            <a:r>
              <a:rPr lang="en-US" sz="1800" dirty="0"/>
              <a:t>1g/1hr</a:t>
            </a:r>
          </a:p>
          <a:p>
            <a:pPr lvl="2">
              <a:spcAft>
                <a:spcPts val="400"/>
              </a:spcAft>
            </a:pPr>
            <a:r>
              <a:rPr lang="en-US" sz="1800" dirty="0"/>
              <a:t>Watch for QRS widening (50%), runs PVCs, hypotension</a:t>
            </a:r>
          </a:p>
          <a:p>
            <a:pPr lvl="1">
              <a:spcAft>
                <a:spcPts val="400"/>
              </a:spcAft>
            </a:pPr>
            <a:r>
              <a:rPr lang="en-US" sz="2000" dirty="0" err="1"/>
              <a:t>Vernakalant</a:t>
            </a:r>
            <a:endParaRPr lang="en-US" sz="2000" dirty="0"/>
          </a:p>
          <a:p>
            <a:pPr lvl="2">
              <a:spcAft>
                <a:spcPts val="400"/>
              </a:spcAft>
            </a:pPr>
            <a:r>
              <a:rPr lang="en-US" sz="1800" dirty="0"/>
              <a:t>3mg/kg/10min, +/- 2mg/kg/10min</a:t>
            </a:r>
          </a:p>
          <a:p>
            <a:pPr lvl="2">
              <a:spcAft>
                <a:spcPts val="400"/>
              </a:spcAft>
            </a:pPr>
            <a:r>
              <a:rPr lang="en-US" sz="1800" dirty="0"/>
              <a:t>Post-conversion monitor 2+hr</a:t>
            </a:r>
          </a:p>
          <a:p>
            <a:pPr lvl="1">
              <a:spcAft>
                <a:spcPts val="400"/>
              </a:spcAft>
            </a:pPr>
            <a:r>
              <a:rPr lang="en-US" sz="2000" dirty="0"/>
              <a:t>Ibutilide</a:t>
            </a:r>
          </a:p>
          <a:p>
            <a:pPr lvl="2">
              <a:spcAft>
                <a:spcPts val="400"/>
              </a:spcAft>
            </a:pPr>
            <a:r>
              <a:rPr lang="en-US" sz="1800" dirty="0"/>
              <a:t>5g Mg</a:t>
            </a:r>
          </a:p>
          <a:p>
            <a:pPr lvl="2">
              <a:spcAft>
                <a:spcPts val="400"/>
              </a:spcAft>
            </a:pPr>
            <a:r>
              <a:rPr lang="en-US" sz="1800" dirty="0"/>
              <a:t>Post-conversion 4hr monitor</a:t>
            </a:r>
          </a:p>
        </p:txBody>
      </p:sp>
      <p:sp>
        <p:nvSpPr>
          <p:cNvPr id="4" name="Slide Number Placeholder 3"/>
          <p:cNvSpPr>
            <a:spLocks noGrp="1"/>
          </p:cNvSpPr>
          <p:nvPr>
            <p:ph type="sldNum" sz="quarter" idx="13"/>
          </p:nvPr>
        </p:nvSpPr>
        <p:spPr/>
        <p:txBody>
          <a:bodyPr/>
          <a:lstStyle/>
          <a:p>
            <a:fld id="{3EEECBA3-D4C1-4DA3-ACC2-5A4B8A6796E7}" type="slidenum">
              <a:rPr lang="en-US" smtClean="0"/>
              <a:pPr/>
              <a:t>28</a:t>
            </a:fld>
            <a:endParaRPr lang="en-US" dirty="0"/>
          </a:p>
        </p:txBody>
      </p:sp>
      <p:cxnSp>
        <p:nvCxnSpPr>
          <p:cNvPr id="6" name="Straight Connector 5"/>
          <p:cNvCxnSpPr/>
          <p:nvPr/>
        </p:nvCxnSpPr>
        <p:spPr>
          <a:xfrm>
            <a:off x="4741536" y="3170410"/>
            <a:ext cx="2730418" cy="983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3368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patients</a:t>
            </a:r>
            <a:endParaRPr lang="en-US" dirty="0"/>
          </a:p>
        </p:txBody>
      </p:sp>
      <p:sp>
        <p:nvSpPr>
          <p:cNvPr id="3" name="Content Placeholder 2"/>
          <p:cNvSpPr>
            <a:spLocks noGrp="1"/>
          </p:cNvSpPr>
          <p:nvPr>
            <p:ph sz="quarter" idx="12"/>
          </p:nvPr>
        </p:nvSpPr>
        <p:spPr>
          <a:xfrm>
            <a:off x="685800" y="1887794"/>
            <a:ext cx="7900526" cy="4623606"/>
          </a:xfrm>
        </p:spPr>
        <p:txBody>
          <a:bodyPr>
            <a:noAutofit/>
          </a:bodyPr>
          <a:lstStyle/>
          <a:p>
            <a:pPr marL="0" indent="0">
              <a:spcAft>
                <a:spcPts val="0"/>
              </a:spcAft>
              <a:buNone/>
            </a:pPr>
            <a:r>
              <a:rPr lang="en-US" sz="2200" dirty="0" smtClean="0"/>
              <a:t>69 y o M in AF 6 hours, BP 140/90, no </a:t>
            </a:r>
            <a:r>
              <a:rPr lang="en-US" sz="2200" dirty="0" err="1" smtClean="0"/>
              <a:t>hx</a:t>
            </a:r>
            <a:r>
              <a:rPr lang="en-US" sz="2200" dirty="0" smtClean="0"/>
              <a:t> heart disease (HF, CAD</a:t>
            </a:r>
            <a:r>
              <a:rPr lang="en-US" sz="2200" dirty="0"/>
              <a:t>) or high-risk CVA </a:t>
            </a:r>
            <a:r>
              <a:rPr lang="en-US" sz="2200" dirty="0" smtClean="0"/>
              <a:t>features, no bronchospasm</a:t>
            </a:r>
          </a:p>
          <a:p>
            <a:pPr marL="627063" indent="-341313">
              <a:spcAft>
                <a:spcPts val="400"/>
              </a:spcAft>
              <a:buFont typeface="Wingdings 3" panose="05040102010807070707" pitchFamily="18" charset="2"/>
              <a:buChar char="ª"/>
            </a:pPr>
            <a:r>
              <a:rPr lang="en-US" dirty="0" smtClean="0"/>
              <a:t>	</a:t>
            </a:r>
            <a:r>
              <a:rPr lang="en-US" sz="1800" dirty="0"/>
              <a:t>Examine for HF,  ECG shows normal </a:t>
            </a:r>
            <a:r>
              <a:rPr lang="en-US" sz="1800" dirty="0" err="1" smtClean="0"/>
              <a:t>QTc</a:t>
            </a:r>
            <a:r>
              <a:rPr lang="en-US" sz="1800" dirty="0" smtClean="0"/>
              <a:t>, </a:t>
            </a:r>
            <a:r>
              <a:rPr lang="en-US" sz="1800" dirty="0"/>
              <a:t>no other AF etiology</a:t>
            </a:r>
          </a:p>
          <a:p>
            <a:pPr marL="1123950" lvl="1" indent="630238">
              <a:buFont typeface="Wingdings 3" panose="05040102010807070707" pitchFamily="18" charset="2"/>
              <a:buChar char="ª"/>
            </a:pPr>
            <a:r>
              <a:rPr lang="en-US" sz="2400" b="0" dirty="0" smtClean="0"/>
              <a:t>LVH criteria on ECG</a:t>
            </a:r>
          </a:p>
          <a:p>
            <a:pPr marL="717550" indent="0">
              <a:buNone/>
            </a:pPr>
            <a:r>
              <a:rPr lang="en-US" dirty="0" smtClean="0"/>
              <a:t>OR</a:t>
            </a:r>
          </a:p>
          <a:p>
            <a:pPr marL="1754188" lvl="1" indent="-630238">
              <a:buFont typeface="Wingdings 3" panose="05040102010807070707" pitchFamily="18" charset="2"/>
              <a:buChar char="ª"/>
            </a:pPr>
            <a:r>
              <a:rPr lang="en-US" b="0" dirty="0" smtClean="0"/>
              <a:t>Signs HF</a:t>
            </a:r>
          </a:p>
          <a:p>
            <a:pPr lvl="1"/>
            <a:r>
              <a:rPr lang="en-US" dirty="0" smtClean="0"/>
              <a:t>Amiodarone </a:t>
            </a:r>
            <a:endParaRPr lang="en-US" dirty="0"/>
          </a:p>
          <a:p>
            <a:pPr lvl="2"/>
            <a:r>
              <a:rPr lang="en-US" dirty="0"/>
              <a:t>IV (fluids) and crash cart available	</a:t>
            </a:r>
            <a:endParaRPr lang="en-US" dirty="0" smtClean="0"/>
          </a:p>
          <a:p>
            <a:pPr lvl="1"/>
            <a:r>
              <a:rPr lang="en-US" dirty="0" err="1" smtClean="0"/>
              <a:t>Vernakalant</a:t>
            </a:r>
            <a:endParaRPr lang="en-US" dirty="0" smtClean="0"/>
          </a:p>
          <a:p>
            <a:pPr lvl="2"/>
            <a:r>
              <a:rPr lang="en-US" dirty="0" smtClean="0"/>
              <a:t>No severe HF, recent ACS, AS</a:t>
            </a:r>
            <a:endParaRPr lang="en-US"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29</a:t>
            </a:fld>
            <a:endParaRPr lang="en-US" dirty="0"/>
          </a:p>
        </p:txBody>
      </p:sp>
      <p:sp>
        <p:nvSpPr>
          <p:cNvPr id="5" name="Oval 4"/>
          <p:cNvSpPr/>
          <p:nvPr/>
        </p:nvSpPr>
        <p:spPr>
          <a:xfrm>
            <a:off x="2296886" y="2911385"/>
            <a:ext cx="3407228" cy="696685"/>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2487386" y="4027895"/>
            <a:ext cx="1622498" cy="41404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2487386" y="4047136"/>
            <a:ext cx="1622498" cy="37556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2" name="Right Brace 11"/>
          <p:cNvSpPr/>
          <p:nvPr/>
        </p:nvSpPr>
        <p:spPr>
          <a:xfrm>
            <a:off x="5965371" y="3222171"/>
            <a:ext cx="45719" cy="1219765"/>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TextBox 12"/>
          <p:cNvSpPr txBox="1"/>
          <p:nvPr/>
        </p:nvSpPr>
        <p:spPr>
          <a:xfrm>
            <a:off x="6150428" y="3693261"/>
            <a:ext cx="1393371" cy="277584"/>
          </a:xfrm>
          <a:prstGeom prst="rect">
            <a:avLst/>
          </a:prstGeom>
        </p:spPr>
        <p:txBody>
          <a:bodyPr vert="horz" wrap="square" lIns="0" tIns="0" rIns="0" bIns="0" rtlCol="0" anchor="t" anchorCtr="0">
            <a:noAutofit/>
          </a:bodyPr>
          <a:lstStyle/>
          <a:p>
            <a:r>
              <a:rPr lang="en-US" b="1" dirty="0" smtClean="0"/>
              <a:t>Ibutilide</a:t>
            </a:r>
          </a:p>
        </p:txBody>
      </p:sp>
      <p:cxnSp>
        <p:nvCxnSpPr>
          <p:cNvPr id="15" name="Straight Connector 14"/>
          <p:cNvCxnSpPr/>
          <p:nvPr/>
        </p:nvCxnSpPr>
        <p:spPr>
          <a:xfrm>
            <a:off x="5142271" y="2036332"/>
            <a:ext cx="306120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544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Objectives</a:t>
            </a:r>
            <a:endParaRPr lang="en-CA" dirty="0" smtClean="0"/>
          </a:p>
        </p:txBody>
      </p:sp>
      <p:sp>
        <p:nvSpPr>
          <p:cNvPr id="16387" name="Content Placeholder 4"/>
          <p:cNvSpPr>
            <a:spLocks noGrp="1"/>
          </p:cNvSpPr>
          <p:nvPr>
            <p:ph sz="quarter" idx="12"/>
          </p:nvPr>
        </p:nvSpPr>
        <p:spPr/>
        <p:txBody>
          <a:bodyPr>
            <a:normAutofit/>
          </a:bodyPr>
          <a:lstStyle/>
          <a:p>
            <a:r>
              <a:rPr lang="en-US" dirty="0" smtClean="0"/>
              <a:t>Review when to </a:t>
            </a:r>
            <a:r>
              <a:rPr lang="en-US" dirty="0" err="1" smtClean="0"/>
              <a:t>cardiovert</a:t>
            </a:r>
            <a:endParaRPr lang="en-US" dirty="0" smtClean="0"/>
          </a:p>
          <a:p>
            <a:pPr lvl="1"/>
            <a:r>
              <a:rPr lang="en-US" sz="2200" b="0" dirty="0" smtClean="0"/>
              <a:t>Contraindications</a:t>
            </a:r>
          </a:p>
          <a:p>
            <a:pPr lvl="1"/>
            <a:r>
              <a:rPr lang="en-US" sz="2200" b="0" dirty="0" smtClean="0"/>
              <a:t>Controversies </a:t>
            </a:r>
          </a:p>
          <a:p>
            <a:r>
              <a:rPr lang="en-US" dirty="0" smtClean="0"/>
              <a:t>Discuss specific medications</a:t>
            </a:r>
          </a:p>
          <a:p>
            <a:pPr lvl="1"/>
            <a:r>
              <a:rPr lang="en-US" sz="2200" b="0" dirty="0"/>
              <a:t>S</a:t>
            </a:r>
            <a:r>
              <a:rPr lang="en-US" sz="2200" b="0" dirty="0" smtClean="0"/>
              <a:t>uccess rates</a:t>
            </a:r>
          </a:p>
          <a:p>
            <a:pPr lvl="1"/>
            <a:r>
              <a:rPr lang="en-US" sz="2200" b="0" dirty="0" smtClean="0"/>
              <a:t>Time to cardioversion</a:t>
            </a:r>
            <a:endParaRPr lang="en-US" sz="2200" b="0" dirty="0"/>
          </a:p>
          <a:p>
            <a:pPr lvl="1"/>
            <a:r>
              <a:rPr lang="en-US" sz="2200" b="0" dirty="0" smtClean="0"/>
              <a:t>Adverse events</a:t>
            </a:r>
          </a:p>
          <a:p>
            <a:pPr lvl="1"/>
            <a:r>
              <a:rPr lang="en-US" sz="2200" b="0" dirty="0" smtClean="0"/>
              <a:t>ED LOS</a:t>
            </a:r>
          </a:p>
          <a:p>
            <a:r>
              <a:rPr lang="en-US" dirty="0" smtClean="0"/>
              <a:t>Review some scenarios</a:t>
            </a:r>
          </a:p>
          <a:p>
            <a:endParaRPr lang="en-US" dirty="0" smtClean="0"/>
          </a:p>
          <a:p>
            <a:endParaRPr lang="en-US" dirty="0" smtClean="0"/>
          </a:p>
          <a:p>
            <a:endParaRPr lang="en-US" dirty="0" smtClean="0"/>
          </a:p>
          <a:p>
            <a:pPr lvl="1"/>
            <a:endParaRPr lang="en-US" dirty="0" smtClean="0"/>
          </a:p>
        </p:txBody>
      </p:sp>
      <p:sp>
        <p:nvSpPr>
          <p:cNvPr id="16386" name="Slide Number Placeholder 3"/>
          <p:cNvSpPr>
            <a:spLocks noGrp="1"/>
          </p:cNvSpPr>
          <p:nvPr>
            <p:ph type="sldNum" sz="quarter" idx="13"/>
          </p:nvPr>
        </p:nvSpPr>
        <p:spPr/>
        <p:txBody>
          <a:bodyPr/>
          <a:lstStyle/>
          <a:p>
            <a:fld id="{3FFD91B3-099A-4DED-AB83-BA9BD24A9C5E}" type="slidenum">
              <a:rPr lang="en-US" smtClean="0"/>
              <a:pPr/>
              <a:t>3</a:t>
            </a:fld>
            <a:endParaRPr lang="en-US" smtClean="0"/>
          </a:p>
        </p:txBody>
      </p:sp>
      <p:pic>
        <p:nvPicPr>
          <p:cNvPr id="16388" name="Picture 5"/>
          <p:cNvPicPr>
            <a:picLocks noChangeAspect="1"/>
          </p:cNvPicPr>
          <p:nvPr/>
        </p:nvPicPr>
        <p:blipFill>
          <a:blip r:embed="rId3">
            <a:clrChange>
              <a:clrFrom>
                <a:srgbClr val="FFFFFF"/>
              </a:clrFrom>
              <a:clrTo>
                <a:srgbClr val="FFFFFF">
                  <a:alpha val="0"/>
                </a:srgbClr>
              </a:clrTo>
            </a:clrChange>
          </a:blip>
          <a:srcRect/>
          <a:stretch>
            <a:fillRect/>
          </a:stretch>
        </p:blipFill>
        <p:spPr bwMode="auto">
          <a:xfrm>
            <a:off x="280988" y="6545263"/>
            <a:ext cx="279400" cy="279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Specific patients	</a:t>
            </a:r>
            <a:endParaRPr lang="en-CA" dirty="0"/>
          </a:p>
        </p:txBody>
      </p:sp>
      <p:sp>
        <p:nvSpPr>
          <p:cNvPr id="3" name="Content Placeholder 2"/>
          <p:cNvSpPr>
            <a:spLocks noGrp="1"/>
          </p:cNvSpPr>
          <p:nvPr>
            <p:ph sz="quarter" idx="12"/>
          </p:nvPr>
        </p:nvSpPr>
        <p:spPr>
          <a:xfrm>
            <a:off x="685800" y="2011680"/>
            <a:ext cx="8153400" cy="4499720"/>
          </a:xfrm>
        </p:spPr>
        <p:txBody>
          <a:bodyPr/>
          <a:lstStyle/>
          <a:p>
            <a:pPr marL="0" indent="0">
              <a:buNone/>
            </a:pPr>
            <a:r>
              <a:rPr lang="en-CA" dirty="0" smtClean="0"/>
              <a:t>70 y o F with AF 2 weeks, taking DOAC &gt; 3 weeks, BP 100/65</a:t>
            </a:r>
          </a:p>
          <a:p>
            <a:pPr marL="1071563" lvl="2"/>
            <a:r>
              <a:rPr lang="en-US" dirty="0" smtClean="0"/>
              <a:t>No </a:t>
            </a:r>
            <a:r>
              <a:rPr lang="en-US" dirty="0" err="1"/>
              <a:t>hx</a:t>
            </a:r>
            <a:r>
              <a:rPr lang="en-US" dirty="0"/>
              <a:t> heart disease (HF, </a:t>
            </a:r>
            <a:r>
              <a:rPr lang="en-US" dirty="0" smtClean="0"/>
              <a:t>CAD) </a:t>
            </a:r>
            <a:r>
              <a:rPr lang="en-US" dirty="0"/>
              <a:t>or high-risk CVA </a:t>
            </a:r>
            <a:r>
              <a:rPr lang="en-US" dirty="0" smtClean="0"/>
              <a:t>features</a:t>
            </a:r>
          </a:p>
          <a:p>
            <a:pPr marL="1071563" lvl="2"/>
            <a:r>
              <a:rPr lang="en-US" dirty="0" smtClean="0"/>
              <a:t>No </a:t>
            </a:r>
            <a:r>
              <a:rPr lang="en-US" dirty="0"/>
              <a:t>signs HF, </a:t>
            </a:r>
            <a:r>
              <a:rPr lang="en-US" dirty="0" smtClean="0"/>
              <a:t>no hypertrophy on ECG, </a:t>
            </a:r>
            <a:r>
              <a:rPr lang="en-US" dirty="0" err="1" smtClean="0"/>
              <a:t>QTc</a:t>
            </a:r>
            <a:r>
              <a:rPr lang="en-US" dirty="0" smtClean="0"/>
              <a:t> 440</a:t>
            </a:r>
            <a:endParaRPr lang="en-CA" dirty="0" smtClean="0"/>
          </a:p>
          <a:p>
            <a:pPr marL="1316038" lvl="1" indent="-514350">
              <a:buFont typeface="+mj-lt"/>
              <a:buAutoNum type="arabicPeriod"/>
            </a:pPr>
            <a:r>
              <a:rPr lang="en-CA" dirty="0" smtClean="0"/>
              <a:t>Electricity</a:t>
            </a:r>
          </a:p>
          <a:p>
            <a:pPr marL="1316038" lvl="1" indent="-514350">
              <a:buFont typeface="+mj-lt"/>
              <a:buAutoNum type="arabicPeriod"/>
            </a:pPr>
            <a:r>
              <a:rPr lang="en-CA" dirty="0" smtClean="0"/>
              <a:t>Fluids first, </a:t>
            </a:r>
            <a:r>
              <a:rPr lang="en-CA" dirty="0"/>
              <a:t>I</a:t>
            </a:r>
            <a:r>
              <a:rPr lang="en-CA" dirty="0" smtClean="0"/>
              <a:t>butilide</a:t>
            </a:r>
            <a:endParaRPr lang="en-CA" dirty="0"/>
          </a:p>
        </p:txBody>
      </p:sp>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30</a:t>
            </a:fld>
            <a:endParaRPr lang="en-US" dirty="0"/>
          </a:p>
        </p:txBody>
      </p:sp>
      <p:sp>
        <p:nvSpPr>
          <p:cNvPr id="5" name="Oval 4"/>
          <p:cNvSpPr/>
          <p:nvPr/>
        </p:nvSpPr>
        <p:spPr>
          <a:xfrm>
            <a:off x="540772" y="2376511"/>
            <a:ext cx="2066179" cy="602663"/>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82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Specific patients	</a:t>
            </a:r>
            <a:endParaRPr lang="en-CA" dirty="0"/>
          </a:p>
        </p:txBody>
      </p:sp>
      <p:sp>
        <p:nvSpPr>
          <p:cNvPr id="3" name="Content Placeholder 2"/>
          <p:cNvSpPr>
            <a:spLocks noGrp="1"/>
          </p:cNvSpPr>
          <p:nvPr>
            <p:ph sz="quarter" idx="12"/>
          </p:nvPr>
        </p:nvSpPr>
        <p:spPr/>
        <p:txBody>
          <a:bodyPr/>
          <a:lstStyle/>
          <a:p>
            <a:pPr marL="0" indent="0">
              <a:buNone/>
            </a:pPr>
            <a:r>
              <a:rPr lang="en-CA" dirty="0" smtClean="0"/>
              <a:t>70 y o F with AF 2 weeks, taking DOAC &gt; 3 weeks, BP 135/69</a:t>
            </a:r>
          </a:p>
          <a:p>
            <a:pPr marL="1071563" lvl="2"/>
            <a:r>
              <a:rPr lang="en-US" dirty="0" err="1" smtClean="0"/>
              <a:t>Hx</a:t>
            </a:r>
            <a:r>
              <a:rPr lang="en-US" dirty="0" smtClean="0"/>
              <a:t> ischemic cardiomyopathy</a:t>
            </a:r>
          </a:p>
          <a:p>
            <a:pPr marL="1316038" lvl="1" indent="-514350">
              <a:buFont typeface="+mj-lt"/>
              <a:buAutoNum type="arabicPeriod"/>
            </a:pPr>
            <a:r>
              <a:rPr lang="en-CA" dirty="0" smtClean="0"/>
              <a:t>Electricity</a:t>
            </a:r>
          </a:p>
          <a:p>
            <a:pPr marL="1316038" lvl="1" indent="-514350">
              <a:buFont typeface="+mj-lt"/>
              <a:buAutoNum type="arabicPeriod"/>
            </a:pPr>
            <a:r>
              <a:rPr lang="en-CA" dirty="0" smtClean="0"/>
              <a:t>Amiodarone</a:t>
            </a:r>
          </a:p>
        </p:txBody>
      </p:sp>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31</a:t>
            </a:fld>
            <a:endParaRPr lang="en-US" dirty="0"/>
          </a:p>
        </p:txBody>
      </p:sp>
    </p:spTree>
    <p:extLst>
      <p:ext uri="{BB962C8B-B14F-4D97-AF65-F5344CB8AC3E}">
        <p14:creationId xmlns:p14="http://schemas.microsoft.com/office/powerpoint/2010/main" val="123305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Slide Number Placeholder 4"/>
          <p:cNvSpPr>
            <a:spLocks noGrp="1"/>
          </p:cNvSpPr>
          <p:nvPr>
            <p:ph type="sldNum" sz="quarter" idx="13"/>
          </p:nvPr>
        </p:nvSpPr>
        <p:spPr/>
        <p:txBody>
          <a:bodyPr/>
          <a:lstStyle/>
          <a:p>
            <a:fld id="{40B948CB-1F09-49A3-9111-E7C13A6926C1}" type="slidenum">
              <a:rPr lang="en-US" smtClean="0"/>
              <a:pPr/>
              <a:t>32</a:t>
            </a:fld>
            <a:endParaRPr lang="en-US" dirty="0"/>
          </a:p>
        </p:txBody>
      </p:sp>
    </p:spTree>
    <p:extLst>
      <p:ext uri="{BB962C8B-B14F-4D97-AF65-F5344CB8AC3E}">
        <p14:creationId xmlns:p14="http://schemas.microsoft.com/office/powerpoint/2010/main" val="2388051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cardiovert</a:t>
            </a:r>
            <a:endParaRPr lang="en-US" dirty="0"/>
          </a:p>
        </p:txBody>
      </p:sp>
      <p:sp>
        <p:nvSpPr>
          <p:cNvPr id="3" name="Content Placeholder 2"/>
          <p:cNvSpPr>
            <a:spLocks noGrp="1"/>
          </p:cNvSpPr>
          <p:nvPr>
            <p:ph sz="quarter" idx="12"/>
          </p:nvPr>
        </p:nvSpPr>
        <p:spPr/>
        <p:txBody>
          <a:bodyPr>
            <a:normAutofit fontScale="85000" lnSpcReduction="20000"/>
          </a:bodyPr>
          <a:lstStyle/>
          <a:p>
            <a:pPr marL="457200" indent="-447675">
              <a:buFont typeface="Wingdings" panose="05000000000000000000" pitchFamily="2" charset="2"/>
              <a:buChar char="§"/>
            </a:pPr>
            <a:r>
              <a:rPr lang="en-US" sz="3100" dirty="0" smtClean="0"/>
              <a:t>Guiding principles for rhythm vs rate control</a:t>
            </a:r>
          </a:p>
          <a:p>
            <a:pPr marL="1316038" lvl="1" indent="-514350">
              <a:buFont typeface="+mj-lt"/>
              <a:buAutoNum type="arabicParenR"/>
            </a:pPr>
            <a:r>
              <a:rPr lang="en-US" sz="2300" dirty="0"/>
              <a:t>Symptoms </a:t>
            </a:r>
            <a:r>
              <a:rPr lang="en-US" sz="2300" dirty="0" smtClean="0"/>
              <a:t>(after rate-control)</a:t>
            </a:r>
          </a:p>
          <a:p>
            <a:pPr marL="1316038" lvl="1" indent="-514350">
              <a:buFont typeface="+mj-lt"/>
              <a:buAutoNum type="arabicParenR"/>
            </a:pPr>
            <a:r>
              <a:rPr lang="en-US" sz="2300" dirty="0" smtClean="0"/>
              <a:t>Age</a:t>
            </a:r>
          </a:p>
          <a:p>
            <a:pPr lvl="2">
              <a:buFont typeface="Wingdings 3" panose="05040102010807070707" pitchFamily="18" charset="2"/>
              <a:buChar char="ª"/>
            </a:pPr>
            <a:r>
              <a:rPr lang="en-US" sz="2100" dirty="0"/>
              <a:t>AFFIRM, </a:t>
            </a:r>
            <a:r>
              <a:rPr lang="en-US" sz="2100" dirty="0" smtClean="0"/>
              <a:t>Van </a:t>
            </a:r>
            <a:r>
              <a:rPr lang="en-US" sz="2100" dirty="0" err="1" smtClean="0"/>
              <a:t>Gelder</a:t>
            </a:r>
            <a:r>
              <a:rPr lang="en-US" sz="2100" dirty="0" smtClean="0"/>
              <a:t> et al</a:t>
            </a:r>
            <a:endParaRPr lang="en-US" sz="2300" dirty="0" smtClean="0"/>
          </a:p>
          <a:p>
            <a:pPr marL="457200" indent="-447675">
              <a:buFont typeface="Wingdings" panose="05000000000000000000" pitchFamily="2" charset="2"/>
              <a:buChar char="§"/>
            </a:pPr>
            <a:r>
              <a:rPr lang="en-US" sz="3100" dirty="0" smtClean="0"/>
              <a:t>Contraindications</a:t>
            </a:r>
          </a:p>
          <a:p>
            <a:pPr marL="1316038" lvl="1" indent="-514350">
              <a:buFont typeface="+mj-lt"/>
              <a:buAutoNum type="arabicPeriod"/>
            </a:pPr>
            <a:r>
              <a:rPr lang="en-US" sz="2300" b="0" dirty="0" smtClean="0"/>
              <a:t>AF duration &gt; 48 hours</a:t>
            </a:r>
          </a:p>
          <a:p>
            <a:pPr lvl="2"/>
            <a:r>
              <a:rPr lang="en-US" sz="2100" dirty="0" smtClean="0"/>
              <a:t>Exception: reliably anticoagulated ≥ 3 weeks OR access to TEE (to r/o thrombus)</a:t>
            </a:r>
          </a:p>
          <a:p>
            <a:pPr marL="1316038" lvl="1" indent="-514350">
              <a:buFont typeface="+mj-lt"/>
              <a:buAutoNum type="arabicPeriod"/>
            </a:pPr>
            <a:r>
              <a:rPr lang="en-US" sz="2300" b="0" dirty="0"/>
              <a:t>H</a:t>
            </a:r>
            <a:r>
              <a:rPr lang="en-US" sz="2300" b="0" dirty="0" smtClean="0"/>
              <a:t>igh-risk </a:t>
            </a:r>
            <a:r>
              <a:rPr lang="en-US" sz="2300" b="0" dirty="0"/>
              <a:t>stroke features</a:t>
            </a:r>
          </a:p>
          <a:p>
            <a:pPr marL="1541463" lvl="2" indent="-393700"/>
            <a:r>
              <a:rPr lang="en-US" sz="1900" b="0" dirty="0"/>
              <a:t>Recent stroke/TIA</a:t>
            </a:r>
          </a:p>
          <a:p>
            <a:pPr marL="1541463" lvl="2" indent="-393700"/>
            <a:r>
              <a:rPr lang="en-US" sz="1900" b="0" dirty="0"/>
              <a:t>Mechanical or rheumatic valve, mod/severe </a:t>
            </a:r>
            <a:r>
              <a:rPr lang="en-US" sz="1900" b="0" dirty="0" smtClean="0"/>
              <a:t>MS</a:t>
            </a:r>
          </a:p>
          <a:p>
            <a:pPr marL="1316038" lvl="1" indent="-514350">
              <a:buFont typeface="+mj-lt"/>
              <a:buAutoNum type="arabicPeriod" startAt="3"/>
            </a:pPr>
            <a:r>
              <a:rPr lang="en-US" sz="2300" b="0" dirty="0"/>
              <a:t>Underlying cause</a:t>
            </a:r>
          </a:p>
          <a:p>
            <a:pPr marL="1316038" lvl="1" indent="-514350">
              <a:buFont typeface="+mj-lt"/>
              <a:buAutoNum type="arabicPeriod" startAt="3"/>
            </a:pPr>
            <a:r>
              <a:rPr lang="en-US" sz="2300" b="0" dirty="0" smtClean="0"/>
              <a:t>AF duration 12h – 48h?</a:t>
            </a:r>
          </a:p>
          <a:p>
            <a:pPr lvl="2"/>
            <a:r>
              <a:rPr lang="en-US" sz="2100" dirty="0" smtClean="0"/>
              <a:t>Finnish study, 12-24h (vs </a:t>
            </a:r>
            <a:r>
              <a:rPr lang="en-US" sz="2100" dirty="0"/>
              <a:t>&lt;</a:t>
            </a:r>
            <a:r>
              <a:rPr lang="en-US" sz="2100" dirty="0" smtClean="0"/>
              <a:t>12h) </a:t>
            </a:r>
            <a:r>
              <a:rPr lang="en-US" sz="2100" dirty="0"/>
              <a:t>OR 4.0 (1.7-9.1) </a:t>
            </a:r>
            <a:r>
              <a:rPr lang="en-US" sz="2100" dirty="0" smtClean="0"/>
              <a:t>for </a:t>
            </a:r>
            <a:r>
              <a:rPr lang="en-US" sz="2100" dirty="0"/>
              <a:t>30d stroke or systemic </a:t>
            </a:r>
            <a:r>
              <a:rPr lang="en-US" sz="2100" dirty="0" smtClean="0"/>
              <a:t>embolism</a:t>
            </a:r>
          </a:p>
        </p:txBody>
      </p:sp>
      <p:sp>
        <p:nvSpPr>
          <p:cNvPr id="4" name="Slide Number Placeholder 3"/>
          <p:cNvSpPr>
            <a:spLocks noGrp="1"/>
          </p:cNvSpPr>
          <p:nvPr>
            <p:ph type="sldNum" sz="quarter" idx="13"/>
          </p:nvPr>
        </p:nvSpPr>
        <p:spPr/>
        <p:txBody>
          <a:bodyPr/>
          <a:lstStyle/>
          <a:p>
            <a:fld id="{3EEECBA3-D4C1-4DA3-ACC2-5A4B8A6796E7}" type="slidenum">
              <a:rPr lang="en-US" smtClean="0"/>
              <a:pPr/>
              <a:t>4</a:t>
            </a:fld>
            <a:endParaRPr lang="en-US" dirty="0"/>
          </a:p>
        </p:txBody>
      </p:sp>
    </p:spTree>
    <p:extLst>
      <p:ext uri="{BB962C8B-B14F-4D97-AF65-F5344CB8AC3E}">
        <p14:creationId xmlns:p14="http://schemas.microsoft.com/office/powerpoint/2010/main" val="90234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Cardioversion Options</a:t>
            </a:r>
            <a:endParaRPr lang="en-CA" dirty="0"/>
          </a:p>
        </p:txBody>
      </p:sp>
      <p:graphicFrame>
        <p:nvGraphicFramePr>
          <p:cNvPr id="5" name="Content Placeholder 4"/>
          <p:cNvGraphicFramePr>
            <a:graphicFrameLocks noGrp="1"/>
          </p:cNvGraphicFramePr>
          <p:nvPr>
            <p:ph sz="quarter" idx="12"/>
            <p:extLst>
              <p:ext uri="{D42A27DB-BD31-4B8C-83A1-F6EECF244321}">
                <p14:modId xmlns:p14="http://schemas.microsoft.com/office/powerpoint/2010/main" val="1107966206"/>
              </p:ext>
            </p:extLst>
          </p:nvPr>
        </p:nvGraphicFramePr>
        <p:xfrm>
          <a:off x="869672" y="1919019"/>
          <a:ext cx="7312794" cy="4480560"/>
        </p:xfrm>
        <a:graphic>
          <a:graphicData uri="http://schemas.openxmlformats.org/drawingml/2006/table">
            <a:tbl>
              <a:tblPr firstRow="1" bandRow="1">
                <a:tableStyleId>{5C22544A-7EE6-4342-B048-85BDC9FD1C3A}</a:tableStyleId>
              </a:tblPr>
              <a:tblGrid>
                <a:gridCol w="3656397"/>
                <a:gridCol w="3656397"/>
              </a:tblGrid>
              <a:tr h="0">
                <a:tc>
                  <a:txBody>
                    <a:bodyPr/>
                    <a:lstStyle/>
                    <a:p>
                      <a:pPr algn="ctr"/>
                      <a:r>
                        <a:rPr lang="en-CA" sz="2400" dirty="0" smtClean="0"/>
                        <a:t>Electrical</a:t>
                      </a:r>
                      <a:endParaRPr lang="en-CA" sz="2400" dirty="0"/>
                    </a:p>
                  </a:txBody>
                  <a:tcPr/>
                </a:tc>
                <a:tc>
                  <a:txBody>
                    <a:bodyPr/>
                    <a:lstStyle/>
                    <a:p>
                      <a:pPr algn="ctr"/>
                      <a:r>
                        <a:rPr lang="en-CA" sz="2400" dirty="0" smtClean="0"/>
                        <a:t>Pharmacological</a:t>
                      </a:r>
                      <a:endParaRPr lang="en-CA" sz="2400" dirty="0"/>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sym typeface="Wingdings 2"/>
                        </a:rPr>
                        <a:t> </a:t>
                      </a:r>
                      <a:r>
                        <a:rPr lang="en-CA" sz="1900" dirty="0" smtClean="0"/>
                        <a:t>90% success</a:t>
                      </a:r>
                    </a:p>
                    <a:p>
                      <a:endParaRPr lang="en-CA" sz="19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b="1" dirty="0" smtClean="0">
                          <a:sym typeface="Wingdings 2"/>
                        </a:rPr>
                        <a:t>      </a:t>
                      </a:r>
                      <a:r>
                        <a:rPr lang="en-CA" sz="1900" dirty="0" smtClean="0"/>
                        <a:t>50-60% success</a:t>
                      </a:r>
                    </a:p>
                    <a:p>
                      <a:endParaRPr lang="en-CA" sz="1900" dirty="0"/>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sym typeface="Wingdings 2"/>
                        </a:rPr>
                        <a:t> </a:t>
                      </a:r>
                      <a:r>
                        <a:rPr lang="en-CA" sz="1900" dirty="0" smtClean="0"/>
                        <a:t>Usually</a:t>
                      </a:r>
                      <a:r>
                        <a:rPr lang="en-CA" sz="1900" baseline="0" dirty="0" smtClean="0"/>
                        <a:t> s</a:t>
                      </a:r>
                      <a:r>
                        <a:rPr lang="en-CA" sz="1900" dirty="0" smtClean="0"/>
                        <a:t>hortened monitoring time,</a:t>
                      </a:r>
                      <a:r>
                        <a:rPr lang="en-CA" sz="1900" baseline="0" dirty="0" smtClean="0"/>
                        <a:t> ED LOS</a:t>
                      </a:r>
                      <a:endParaRPr lang="en-CA" sz="1900" dirty="0" smtClean="0"/>
                    </a:p>
                  </a:txBody>
                  <a:tcPr/>
                </a:tc>
                <a:tc>
                  <a:txBody>
                    <a:bodyPr/>
                    <a:lstStyle/>
                    <a:p>
                      <a:r>
                        <a:rPr lang="en-CA" sz="1900" dirty="0" smtClean="0">
                          <a:sym typeface="Wingdings 2"/>
                        </a:rPr>
                        <a:t> </a:t>
                      </a:r>
                      <a:r>
                        <a:rPr lang="en-CA" sz="1900" dirty="0" smtClean="0"/>
                        <a:t>No</a:t>
                      </a:r>
                      <a:r>
                        <a:rPr lang="en-CA" sz="1900" baseline="0" dirty="0" smtClean="0"/>
                        <a:t> second physician or RT</a:t>
                      </a:r>
                      <a:endParaRPr lang="en-CA" sz="1900" dirty="0"/>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baseline="0" dirty="0" smtClean="0"/>
                        <a:t>     </a:t>
                      </a:r>
                      <a:r>
                        <a:rPr lang="en-CA" sz="1900" dirty="0" smtClean="0"/>
                        <a:t>MD to perform conscious sedation, or</a:t>
                      </a:r>
                      <a:r>
                        <a:rPr lang="en-CA" sz="1900" baseline="0" dirty="0" smtClean="0"/>
                        <a:t> one MD + RT</a:t>
                      </a:r>
                      <a:endParaRPr lang="en-CA" sz="19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sym typeface="Wingdings 2"/>
                        </a:rPr>
                        <a:t> </a:t>
                      </a:r>
                      <a:r>
                        <a:rPr lang="en-CA" sz="1900" dirty="0" smtClean="0"/>
                        <a:t>Physician needed elsewhere</a:t>
                      </a:r>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t>    Dedicated</a:t>
                      </a:r>
                      <a:r>
                        <a:rPr lang="en-CA" sz="1900" baseline="0" dirty="0" smtClean="0"/>
                        <a:t> nurse for the procedure</a:t>
                      </a:r>
                      <a:endParaRPr lang="en-CA" sz="19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sym typeface="Wingdings 2"/>
                        </a:rPr>
                        <a:t> </a:t>
                      </a:r>
                      <a:r>
                        <a:rPr lang="en-CA" sz="1900" dirty="0" smtClean="0"/>
                        <a:t>High-risk for conscious</a:t>
                      </a:r>
                      <a:r>
                        <a:rPr lang="en-CA" sz="1900" baseline="0" dirty="0" smtClean="0"/>
                        <a:t> sedation</a:t>
                      </a:r>
                      <a:endParaRPr lang="en-CA" sz="1900" dirty="0" smtClean="0"/>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t>Patient</a:t>
                      </a:r>
                      <a:r>
                        <a:rPr lang="en-CA" sz="1900" baseline="0" dirty="0" smtClean="0"/>
                        <a:t> preference</a:t>
                      </a:r>
                      <a:endParaRPr lang="en-CA" sz="19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sym typeface="Wingdings 2"/>
                        </a:rPr>
                        <a:t> </a:t>
                      </a:r>
                      <a:r>
                        <a:rPr lang="en-CA" sz="1900" dirty="0" smtClean="0"/>
                        <a:t>Just ate</a:t>
                      </a:r>
                      <a:r>
                        <a:rPr lang="en-CA" sz="1900" baseline="0" dirty="0" smtClean="0"/>
                        <a:t> (&amp; you don’t want to wait)</a:t>
                      </a:r>
                      <a:endParaRPr lang="en-CA" sz="1900" dirty="0" smtClean="0"/>
                    </a:p>
                  </a:txBody>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CA" sz="19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CA" sz="1900" dirty="0" smtClean="0"/>
                        <a:t>Patient</a:t>
                      </a:r>
                      <a:r>
                        <a:rPr lang="en-CA" sz="1900" baseline="0" dirty="0" smtClean="0"/>
                        <a:t> preference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CA" sz="1900" dirty="0" smtClean="0"/>
                    </a:p>
                  </a:txBody>
                  <a:tcPr/>
                </a:tc>
              </a:tr>
            </a:tbl>
          </a:graphicData>
        </a:graphic>
      </p:graphicFrame>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5</a:t>
            </a:fld>
            <a:endParaRPr lang="en-US" dirty="0"/>
          </a:p>
        </p:txBody>
      </p:sp>
      <p:cxnSp>
        <p:nvCxnSpPr>
          <p:cNvPr id="6" name="Straight Arrow Connector 5"/>
          <p:cNvCxnSpPr/>
          <p:nvPr/>
        </p:nvCxnSpPr>
        <p:spPr>
          <a:xfrm flipH="1" flipV="1">
            <a:off x="2217776" y="3559277"/>
            <a:ext cx="2501958" cy="168131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4719734" y="2547257"/>
            <a:ext cx="133739" cy="0"/>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971936" y="4582885"/>
            <a:ext cx="133739" cy="0"/>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975048" y="3907971"/>
            <a:ext cx="133739" cy="0"/>
          </a:xfrm>
          <a:prstGeom prst="line">
            <a:avLst/>
          </a:prstGeom>
          <a:ln w="5080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734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Pharmacological </a:t>
            </a:r>
            <a:r>
              <a:rPr lang="en-US" dirty="0"/>
              <a:t>cardioversion</a:t>
            </a:r>
          </a:p>
        </p:txBody>
      </p:sp>
      <p:sp>
        <p:nvSpPr>
          <p:cNvPr id="3" name="Content Placeholder 2"/>
          <p:cNvSpPr>
            <a:spLocks noGrp="1"/>
          </p:cNvSpPr>
          <p:nvPr>
            <p:ph sz="quarter" idx="12"/>
          </p:nvPr>
        </p:nvSpPr>
        <p:spPr/>
        <p:txBody>
          <a:bodyPr>
            <a:normAutofit/>
          </a:bodyPr>
          <a:lstStyle/>
          <a:p>
            <a:r>
              <a:rPr lang="en-US" dirty="0" smtClean="0"/>
              <a:t>Monitored bed</a:t>
            </a:r>
          </a:p>
          <a:p>
            <a:r>
              <a:rPr lang="en-US" dirty="0" smtClean="0"/>
              <a:t>Crash cart available</a:t>
            </a:r>
          </a:p>
          <a:p>
            <a:r>
              <a:rPr lang="en-US" dirty="0" smtClean="0"/>
              <a:t>Conscientious nurse</a:t>
            </a:r>
          </a:p>
          <a:p>
            <a:pPr lvl="1"/>
            <a:r>
              <a:rPr lang="en-US" sz="2000" b="0" dirty="0" smtClean="0"/>
              <a:t>Tell him/her specifically what to look for</a:t>
            </a:r>
          </a:p>
          <a:p>
            <a:r>
              <a:rPr lang="en-US" dirty="0" smtClean="0"/>
              <a:t>No similar antiarrhythmics on board</a:t>
            </a:r>
          </a:p>
        </p:txBody>
      </p:sp>
      <p:sp>
        <p:nvSpPr>
          <p:cNvPr id="4" name="Slide Number Placeholder 3"/>
          <p:cNvSpPr>
            <a:spLocks noGrp="1"/>
          </p:cNvSpPr>
          <p:nvPr>
            <p:ph type="sldNum" sz="quarter" idx="13"/>
          </p:nvPr>
        </p:nvSpPr>
        <p:spPr/>
        <p:txBody>
          <a:bodyPr/>
          <a:lstStyle/>
          <a:p>
            <a:fld id="{3EEECBA3-D4C1-4DA3-ACC2-5A4B8A6796E7}" type="slidenum">
              <a:rPr lang="en-US" smtClean="0"/>
              <a:pPr/>
              <a:t>6</a:t>
            </a:fld>
            <a:endParaRPr lang="en-US" dirty="0"/>
          </a:p>
        </p:txBody>
      </p:sp>
    </p:spTree>
    <p:extLst>
      <p:ext uri="{BB962C8B-B14F-4D97-AF65-F5344CB8AC3E}">
        <p14:creationId xmlns:p14="http://schemas.microsoft.com/office/powerpoint/2010/main" val="156861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Pharmacological Cardioversion </a:t>
            </a:r>
            <a:r>
              <a:rPr lang="en-US" dirty="0"/>
              <a:t>Options</a:t>
            </a:r>
          </a:p>
        </p:txBody>
      </p:sp>
      <p:sp>
        <p:nvSpPr>
          <p:cNvPr id="3" name="Content Placeholder 2"/>
          <p:cNvSpPr>
            <a:spLocks noGrp="1"/>
          </p:cNvSpPr>
          <p:nvPr>
            <p:ph sz="quarter" idx="12"/>
          </p:nvPr>
        </p:nvSpPr>
        <p:spPr>
          <a:xfrm>
            <a:off x="685800" y="1917290"/>
            <a:ext cx="7900526" cy="4594110"/>
          </a:xfrm>
        </p:spPr>
        <p:txBody>
          <a:bodyPr>
            <a:normAutofit fontScale="92500"/>
          </a:bodyPr>
          <a:lstStyle/>
          <a:p>
            <a:r>
              <a:rPr lang="en-CA" dirty="0" smtClean="0"/>
              <a:t>AHA (2014)</a:t>
            </a:r>
          </a:p>
          <a:p>
            <a:pPr lvl="1"/>
            <a:r>
              <a:rPr lang="en-CA" sz="2400" b="0" u="sng" dirty="0" smtClean="0"/>
              <a:t>Class I</a:t>
            </a:r>
            <a:r>
              <a:rPr lang="en-CA" sz="2400" b="0" dirty="0" smtClean="0"/>
              <a:t>: flecainide</a:t>
            </a:r>
            <a:r>
              <a:rPr lang="en-CA" sz="2400" b="0" dirty="0"/>
              <a:t>, dofetilide, </a:t>
            </a:r>
            <a:r>
              <a:rPr lang="en-CA" sz="2400" b="0" dirty="0" smtClean="0"/>
              <a:t>propafenone, ibutilide </a:t>
            </a:r>
          </a:p>
          <a:p>
            <a:pPr lvl="1"/>
            <a:r>
              <a:rPr lang="en-CA" sz="2400" b="0" u="sng" dirty="0" smtClean="0"/>
              <a:t>Class </a:t>
            </a:r>
            <a:r>
              <a:rPr lang="en-CA" sz="2400" b="0" u="sng" dirty="0" err="1" smtClean="0"/>
              <a:t>IIa</a:t>
            </a:r>
            <a:r>
              <a:rPr lang="en-CA" sz="2400" b="0" dirty="0" smtClean="0"/>
              <a:t>: amiodarone </a:t>
            </a:r>
          </a:p>
          <a:p>
            <a:r>
              <a:rPr lang="en-CA" dirty="0"/>
              <a:t>ESC (</a:t>
            </a:r>
            <a:r>
              <a:rPr lang="en-CA" dirty="0" smtClean="0"/>
              <a:t>2016)</a:t>
            </a:r>
          </a:p>
          <a:p>
            <a:pPr lvl="1"/>
            <a:r>
              <a:rPr lang="en-CA" sz="2400" b="0" u="sng" dirty="0" smtClean="0"/>
              <a:t>Class I</a:t>
            </a:r>
            <a:r>
              <a:rPr lang="en-CA" sz="2400" b="0" dirty="0" smtClean="0"/>
              <a:t>: flecainide, </a:t>
            </a:r>
            <a:r>
              <a:rPr lang="en-CA" sz="2400" b="0" dirty="0" err="1" smtClean="0"/>
              <a:t>vernakalant</a:t>
            </a:r>
            <a:r>
              <a:rPr lang="en-CA" sz="2400" b="0" dirty="0" smtClean="0"/>
              <a:t>, </a:t>
            </a:r>
            <a:r>
              <a:rPr lang="en-CA" sz="2400" b="0" dirty="0" err="1" smtClean="0"/>
              <a:t>propafenone</a:t>
            </a:r>
            <a:r>
              <a:rPr lang="en-CA" sz="2400" b="0" dirty="0" smtClean="0"/>
              <a:t>, </a:t>
            </a:r>
            <a:r>
              <a:rPr lang="en-CA" sz="2400" b="0" dirty="0"/>
              <a:t>amiodarone for structural heart </a:t>
            </a:r>
            <a:r>
              <a:rPr lang="en-CA" sz="2400" b="0" dirty="0" smtClean="0"/>
              <a:t>disease </a:t>
            </a:r>
          </a:p>
          <a:p>
            <a:pPr lvl="1"/>
            <a:r>
              <a:rPr lang="en-CA" sz="2400" b="0" u="sng" dirty="0"/>
              <a:t>Class </a:t>
            </a:r>
            <a:r>
              <a:rPr lang="en-CA" sz="2400" b="0" u="sng" dirty="0" err="1" smtClean="0"/>
              <a:t>IIa</a:t>
            </a:r>
            <a:r>
              <a:rPr lang="en-CA" sz="2400" b="0" dirty="0"/>
              <a:t>: ibutilide for structural heart </a:t>
            </a:r>
            <a:r>
              <a:rPr lang="en-CA" sz="2400" b="0" dirty="0" smtClean="0"/>
              <a:t>disease</a:t>
            </a:r>
          </a:p>
          <a:p>
            <a:r>
              <a:rPr lang="en-CA" sz="2400" dirty="0" smtClean="0"/>
              <a:t>CCS – ED (2010)</a:t>
            </a:r>
          </a:p>
          <a:p>
            <a:pPr lvl="1"/>
            <a:r>
              <a:rPr lang="en-CA" sz="2400" b="0" dirty="0"/>
              <a:t>p</a:t>
            </a:r>
            <a:r>
              <a:rPr lang="en-CA" sz="2400" b="0" dirty="0" smtClean="0"/>
              <a:t>rocainamide, propafenone, flecainide, ibutilide</a:t>
            </a:r>
          </a:p>
          <a:p>
            <a:pPr lvl="1"/>
            <a:r>
              <a:rPr lang="en-CA" sz="2400" b="0" dirty="0" err="1" smtClean="0"/>
              <a:t>Hx</a:t>
            </a:r>
            <a:r>
              <a:rPr lang="en-CA" sz="2400" b="0" dirty="0" smtClean="0"/>
              <a:t> HF or LV dysfunction: amiodarone</a:t>
            </a:r>
            <a:endParaRPr lang="en-CA" sz="2400" b="0" dirty="0"/>
          </a:p>
        </p:txBody>
      </p:sp>
      <p:sp>
        <p:nvSpPr>
          <p:cNvPr id="4" name="Slide Number Placeholder 3"/>
          <p:cNvSpPr>
            <a:spLocks noGrp="1"/>
          </p:cNvSpPr>
          <p:nvPr>
            <p:ph type="sldNum" sz="quarter" idx="13"/>
          </p:nvPr>
        </p:nvSpPr>
        <p:spPr/>
        <p:txBody>
          <a:bodyPr/>
          <a:lstStyle/>
          <a:p>
            <a:fld id="{3EEECBA3-D4C1-4DA3-ACC2-5A4B8A6796E7}" type="slidenum">
              <a:rPr lang="en-US" smtClean="0"/>
              <a:pPr/>
              <a:t>7</a:t>
            </a:fld>
            <a:endParaRPr lang="en-US" dirty="0"/>
          </a:p>
        </p:txBody>
      </p:sp>
      <p:cxnSp>
        <p:nvCxnSpPr>
          <p:cNvPr id="6" name="Straight Connector 5"/>
          <p:cNvCxnSpPr/>
          <p:nvPr/>
        </p:nvCxnSpPr>
        <p:spPr>
          <a:xfrm>
            <a:off x="4419600" y="2569732"/>
            <a:ext cx="1233948" cy="5024"/>
          </a:xfrm>
          <a:prstGeom prst="line">
            <a:avLst/>
          </a:prstGeom>
          <a:ln w="19050"/>
        </p:spPr>
        <p:style>
          <a:lnRef idx="2">
            <a:schemeClr val="accent1"/>
          </a:lnRef>
          <a:fillRef idx="0">
            <a:schemeClr val="accent1"/>
          </a:fillRef>
          <a:effectRef idx="1">
            <a:schemeClr val="accent1"/>
          </a:effectRef>
          <a:fontRef idx="minor">
            <a:schemeClr val="tx1"/>
          </a:fontRef>
        </p:style>
      </p:cxnSp>
      <p:sp>
        <p:nvSpPr>
          <p:cNvPr id="5" name="Oval 4"/>
          <p:cNvSpPr/>
          <p:nvPr/>
        </p:nvSpPr>
        <p:spPr>
          <a:xfrm>
            <a:off x="4336025" y="4002951"/>
            <a:ext cx="1848465" cy="422787"/>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cxnSp>
        <p:nvCxnSpPr>
          <p:cNvPr id="10" name="Straight Arrow Connector 9"/>
          <p:cNvCxnSpPr/>
          <p:nvPr/>
        </p:nvCxnSpPr>
        <p:spPr>
          <a:xfrm>
            <a:off x="3254477" y="4635909"/>
            <a:ext cx="412955" cy="206478"/>
          </a:xfrm>
          <a:prstGeom prst="straightConnector1">
            <a:avLst/>
          </a:prstGeom>
          <a:ln w="22225">
            <a:headEnd type="triangle"/>
            <a:tailEnd type="triangle"/>
          </a:ln>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1612489" y="5559609"/>
            <a:ext cx="2295482" cy="422787"/>
          </a:xfrm>
          <a:prstGeom prst="ellipse">
            <a:avLst/>
          </a:prstGeom>
          <a:noFill/>
          <a:ln w="1905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3859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Pharmacological Cardioversion Options</a:t>
            </a:r>
            <a:endParaRPr lang="en-CA" dirty="0"/>
          </a:p>
        </p:txBody>
      </p:sp>
      <p:sp>
        <p:nvSpPr>
          <p:cNvPr id="3" name="Content Placeholder 2"/>
          <p:cNvSpPr>
            <a:spLocks noGrp="1"/>
          </p:cNvSpPr>
          <p:nvPr>
            <p:ph sz="quarter" idx="12"/>
          </p:nvPr>
        </p:nvSpPr>
        <p:spPr>
          <a:xfrm>
            <a:off x="685800" y="1894114"/>
            <a:ext cx="7900526" cy="4617286"/>
          </a:xfrm>
        </p:spPr>
        <p:txBody>
          <a:bodyPr>
            <a:normAutofit lnSpcReduction="10000"/>
          </a:bodyPr>
          <a:lstStyle/>
          <a:p>
            <a:pPr>
              <a:buFont typeface="Arial" panose="020B0604020202020204" pitchFamily="34" charset="0"/>
              <a:buChar char="•"/>
            </a:pPr>
            <a:r>
              <a:rPr lang="en-CA" b="0" dirty="0" smtClean="0"/>
              <a:t>“Structural </a:t>
            </a:r>
            <a:r>
              <a:rPr lang="en-CA" b="0" dirty="0"/>
              <a:t>heart </a:t>
            </a:r>
            <a:r>
              <a:rPr lang="en-CA" b="0" dirty="0" smtClean="0"/>
              <a:t>disease” </a:t>
            </a:r>
          </a:p>
          <a:p>
            <a:pPr marL="1316038" lvl="1" indent="-514350">
              <a:buFont typeface="+mj-lt"/>
              <a:buAutoNum type="arabicPeriod"/>
            </a:pPr>
            <a:r>
              <a:rPr lang="en-CA" sz="2400" b="0" dirty="0" smtClean="0"/>
              <a:t>LVH (&gt; 14 mm) </a:t>
            </a:r>
          </a:p>
          <a:p>
            <a:pPr marL="1316038" lvl="1" indent="-514350">
              <a:buFont typeface="+mj-lt"/>
              <a:buAutoNum type="arabicPeriod"/>
            </a:pPr>
            <a:r>
              <a:rPr lang="en-CA" sz="2400" b="0" dirty="0" smtClean="0"/>
              <a:t>Any </a:t>
            </a:r>
            <a:r>
              <a:rPr lang="en-CA" sz="2400" b="0" dirty="0"/>
              <a:t>LV </a:t>
            </a:r>
            <a:r>
              <a:rPr lang="en-CA" sz="2400" b="0" dirty="0" smtClean="0"/>
              <a:t>dysfunction (e.g. post MI wall motion abnormalities)</a:t>
            </a:r>
          </a:p>
          <a:p>
            <a:pPr marL="1316038" lvl="1" indent="-514350">
              <a:buFont typeface="+mj-lt"/>
              <a:buAutoNum type="arabicPeriod"/>
            </a:pPr>
            <a:r>
              <a:rPr lang="en-CA" sz="2400" b="0" dirty="0"/>
              <a:t>A</a:t>
            </a:r>
            <a:r>
              <a:rPr lang="en-CA" sz="2400" b="0" dirty="0" smtClean="0"/>
              <a:t>ny </a:t>
            </a:r>
            <a:r>
              <a:rPr lang="en-CA" sz="2400" b="0" dirty="0"/>
              <a:t>other problems </a:t>
            </a:r>
            <a:r>
              <a:rPr lang="en-CA" sz="2400" b="0" dirty="0" smtClean="0"/>
              <a:t>like HCM or congenital </a:t>
            </a:r>
            <a:r>
              <a:rPr lang="en-CA" sz="2400" b="0" dirty="0"/>
              <a:t>heart </a:t>
            </a:r>
            <a:r>
              <a:rPr lang="en-CA" sz="2400" b="0" dirty="0" smtClean="0"/>
              <a:t>disease</a:t>
            </a:r>
          </a:p>
          <a:p>
            <a:pPr marL="1316038" lvl="1" indent="-514350">
              <a:buFont typeface="+mj-lt"/>
              <a:buAutoNum type="arabicPeriod"/>
            </a:pPr>
            <a:r>
              <a:rPr lang="en-CA" sz="2400" b="0" dirty="0" err="1" smtClean="0"/>
              <a:t>Uptodate</a:t>
            </a:r>
            <a:r>
              <a:rPr lang="en-CA" sz="2400" b="0" dirty="0" smtClean="0"/>
              <a:t>: </a:t>
            </a:r>
            <a:r>
              <a:rPr lang="en-US" sz="2400" b="0" dirty="0" smtClean="0"/>
              <a:t>“Any </a:t>
            </a:r>
            <a:r>
              <a:rPr lang="en-US" sz="2400" b="0" dirty="0"/>
              <a:t>condition in which there is a deviation in the size, shape, function, or structure of the atria or ventricles (such as </a:t>
            </a:r>
            <a:r>
              <a:rPr lang="en-US" sz="2400" b="0" dirty="0" smtClean="0"/>
              <a:t>LVH or </a:t>
            </a:r>
            <a:r>
              <a:rPr lang="en-US" sz="2400" b="0" dirty="0"/>
              <a:t>dilated cardiomyopathy</a:t>
            </a:r>
            <a:r>
              <a:rPr lang="en-US" sz="2400" b="0" dirty="0" smtClean="0"/>
              <a:t>), and includes </a:t>
            </a:r>
            <a:r>
              <a:rPr lang="en-US" sz="2400" b="0" dirty="0"/>
              <a:t>coronary artery </a:t>
            </a:r>
            <a:r>
              <a:rPr lang="en-US" sz="2400" b="0" dirty="0" smtClean="0"/>
              <a:t>disease”</a:t>
            </a:r>
          </a:p>
          <a:p>
            <a:pPr marL="808038" lvl="2" indent="-514350">
              <a:buFont typeface="Wingdings 3" panose="05040102010807070707" pitchFamily="18" charset="2"/>
              <a:buChar char=""/>
            </a:pPr>
            <a:r>
              <a:rPr lang="en-US" sz="2800" b="1" dirty="0" smtClean="0"/>
              <a:t>LVH, HF</a:t>
            </a:r>
            <a:r>
              <a:rPr lang="en-CA" sz="2800" b="1" dirty="0" smtClean="0"/>
              <a:t>, </a:t>
            </a:r>
            <a:r>
              <a:rPr lang="en-US" sz="2800" b="1" dirty="0" smtClean="0"/>
              <a:t>CAD </a:t>
            </a:r>
            <a:endParaRPr lang="en-CA" sz="2800" b="1" dirty="0" smtClean="0"/>
          </a:p>
        </p:txBody>
      </p:sp>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8</a:t>
            </a:fld>
            <a:endParaRPr lang="en-US" dirty="0"/>
          </a:p>
        </p:txBody>
      </p:sp>
    </p:spTree>
    <p:extLst>
      <p:ext uri="{BB962C8B-B14F-4D97-AF65-F5344CB8AC3E}">
        <p14:creationId xmlns:p14="http://schemas.microsoft.com/office/powerpoint/2010/main" val="66906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Pharmacological Cardioversion Options</a:t>
            </a:r>
            <a:endParaRPr lang="en-CA" dirty="0"/>
          </a:p>
        </p:txBody>
      </p:sp>
      <p:sp>
        <p:nvSpPr>
          <p:cNvPr id="3" name="Content Placeholder 2"/>
          <p:cNvSpPr>
            <a:spLocks noGrp="1"/>
          </p:cNvSpPr>
          <p:nvPr>
            <p:ph sz="quarter" idx="12"/>
          </p:nvPr>
        </p:nvSpPr>
        <p:spPr/>
        <p:txBody>
          <a:bodyPr/>
          <a:lstStyle/>
          <a:p>
            <a:pPr lvl="0">
              <a:buFont typeface="Arial" panose="020B0604020202020204" pitchFamily="34" charset="0"/>
              <a:buChar char="•"/>
            </a:pPr>
            <a:r>
              <a:rPr lang="en-CA" b="0" dirty="0" smtClean="0"/>
              <a:t>Structural </a:t>
            </a:r>
            <a:r>
              <a:rPr lang="en-CA" b="0" dirty="0"/>
              <a:t>heart </a:t>
            </a:r>
            <a:r>
              <a:rPr lang="en-CA" b="0" dirty="0" smtClean="0"/>
              <a:t>disease on ECG </a:t>
            </a:r>
            <a:endParaRPr lang="en-CA" b="0" dirty="0"/>
          </a:p>
          <a:p>
            <a:pPr marL="1316038" lvl="1" indent="-514350">
              <a:buFont typeface="+mj-lt"/>
              <a:buAutoNum type="arabicPeriod"/>
            </a:pPr>
            <a:r>
              <a:rPr lang="en-CA" sz="2000" b="0" dirty="0"/>
              <a:t>A</a:t>
            </a:r>
            <a:r>
              <a:rPr lang="en-CA" sz="2000" b="0" dirty="0" smtClean="0"/>
              <a:t>cute </a:t>
            </a:r>
            <a:r>
              <a:rPr lang="en-CA" sz="2000" b="0" dirty="0"/>
              <a:t>or </a:t>
            </a:r>
            <a:r>
              <a:rPr lang="en-CA" sz="2000" b="0" dirty="0" smtClean="0"/>
              <a:t>remote MI</a:t>
            </a:r>
            <a:endParaRPr lang="en-CA" sz="2000" b="0" dirty="0"/>
          </a:p>
          <a:p>
            <a:pPr marL="1316038" lvl="1" indent="-514350">
              <a:buFont typeface="+mj-lt"/>
              <a:buAutoNum type="arabicPeriod"/>
            </a:pPr>
            <a:r>
              <a:rPr lang="en-CA" sz="2000" b="0" dirty="0" smtClean="0"/>
              <a:t>LV hypertrophy </a:t>
            </a:r>
          </a:p>
          <a:p>
            <a:pPr marL="1316038" lvl="1" indent="-514350">
              <a:buFont typeface="+mj-lt"/>
              <a:buAutoNum type="arabicPeriod"/>
            </a:pPr>
            <a:r>
              <a:rPr lang="en-CA" sz="2000" b="0" dirty="0"/>
              <a:t>B</a:t>
            </a:r>
            <a:r>
              <a:rPr lang="en-CA" sz="2000" b="0" dirty="0" smtClean="0"/>
              <a:t>undle </a:t>
            </a:r>
            <a:r>
              <a:rPr lang="en-CA" sz="2000" b="0" dirty="0"/>
              <a:t>branch </a:t>
            </a:r>
            <a:r>
              <a:rPr lang="en-CA" sz="2000" b="0" dirty="0" smtClean="0"/>
              <a:t>block</a:t>
            </a:r>
            <a:endParaRPr lang="en-CA" sz="2000" b="0" dirty="0"/>
          </a:p>
          <a:p>
            <a:pPr marL="1316038" lvl="1" indent="-514350">
              <a:buFont typeface="+mj-lt"/>
              <a:buAutoNum type="arabicPeriod"/>
            </a:pPr>
            <a:r>
              <a:rPr lang="en-CA" sz="2000" b="0" cap="all" dirty="0"/>
              <a:t>v</a:t>
            </a:r>
            <a:r>
              <a:rPr lang="en-CA" sz="2000" b="0" dirty="0"/>
              <a:t>entricular pre-excitation, signs of cardiomyopathy, or </a:t>
            </a:r>
            <a:r>
              <a:rPr lang="en-CA" sz="2000" b="0" dirty="0" err="1"/>
              <a:t>ischaemia</a:t>
            </a:r>
            <a:endParaRPr lang="en-CA" sz="2000" dirty="0"/>
          </a:p>
        </p:txBody>
      </p:sp>
      <p:sp>
        <p:nvSpPr>
          <p:cNvPr id="4" name="Slide Number Placeholder 3"/>
          <p:cNvSpPr>
            <a:spLocks noGrp="1"/>
          </p:cNvSpPr>
          <p:nvPr>
            <p:ph type="sldNum" sz="quarter" idx="13"/>
          </p:nvPr>
        </p:nvSpPr>
        <p:spPr/>
        <p:txBody>
          <a:bodyPr/>
          <a:lstStyle/>
          <a:p>
            <a:pPr>
              <a:defRPr/>
            </a:pPr>
            <a:fld id="{3EEECBA3-D4C1-4DA3-ACC2-5A4B8A6796E7}" type="slidenum">
              <a:rPr lang="en-US" smtClean="0"/>
              <a:pPr>
                <a:defRPr/>
              </a:pPr>
              <a:t>9</a:t>
            </a:fld>
            <a:endParaRPr lang="en-US" dirty="0"/>
          </a:p>
        </p:txBody>
      </p:sp>
    </p:spTree>
    <p:extLst>
      <p:ext uri="{BB962C8B-B14F-4D97-AF65-F5344CB8AC3E}">
        <p14:creationId xmlns:p14="http://schemas.microsoft.com/office/powerpoint/2010/main" val="287178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CES Cent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0" rIns="0" bIns="0" rtlCol="0" anchor="t" anchorCtr="0">
        <a:noAutofit/>
      </a:bodyPr>
      <a:lstStyle>
        <a:defPPr>
          <a:defRPr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ICES Central</Template>
  <TotalTime>12641</TotalTime>
  <Words>1902</Words>
  <Application>Microsoft Office PowerPoint</Application>
  <PresentationFormat>On-screen Show (4:3)</PresentationFormat>
  <Paragraphs>428</Paragraphs>
  <Slides>32</Slides>
  <Notes>27</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ICES Central</vt:lpstr>
      <vt:lpstr>Atrial Fibrillation: Acute Pharmacological Cardioversion in the ER</vt:lpstr>
      <vt:lpstr>Heart &amp; Stroke Foundation of Canada Canadian Institutes of Health Research Sunnybrook Health Sciences Centre, Toronto  The opinions and conclusions reported in this presentation are those of the presenter and are independent from the funding sources. No endorsement by the funding bodies is intended or should be inferred.</vt:lpstr>
      <vt:lpstr>Objectives</vt:lpstr>
      <vt:lpstr>When to cardiovert</vt:lpstr>
      <vt:lpstr>Cardioversion Options</vt:lpstr>
      <vt:lpstr>Requirements for Pharmacological cardioversion</vt:lpstr>
      <vt:lpstr>Pharmacological Cardioversion Options</vt:lpstr>
      <vt:lpstr>Pharmacological Cardioversion Options</vt:lpstr>
      <vt:lpstr>Pharmacological Cardioversion Options</vt:lpstr>
      <vt:lpstr>Pharmacological Cardioversion Choice</vt:lpstr>
      <vt:lpstr>Pharmacological Cardioversion Options</vt:lpstr>
      <vt:lpstr>Procainamide (Ia)</vt:lpstr>
      <vt:lpstr>Procainamide (Ia)</vt:lpstr>
      <vt:lpstr>Flecainide or Propafanone (Ic)</vt:lpstr>
      <vt:lpstr>Flecainide or Propafanone (Ic)</vt:lpstr>
      <vt:lpstr>Flecainide or Propafanone (Ic)</vt:lpstr>
      <vt:lpstr>Ibutilide (III)</vt:lpstr>
      <vt:lpstr>Ibutilide (III)</vt:lpstr>
      <vt:lpstr>Vernakalant (III)</vt:lpstr>
      <vt:lpstr>Vernakalant (III)</vt:lpstr>
      <vt:lpstr>Vernakalant (III)</vt:lpstr>
      <vt:lpstr>Amiodarone (III)</vt:lpstr>
      <vt:lpstr>PowerPoint Presentation</vt:lpstr>
      <vt:lpstr>Timing (if successful CV)</vt:lpstr>
      <vt:lpstr>Timing (if successful CV)</vt:lpstr>
      <vt:lpstr>Costs</vt:lpstr>
      <vt:lpstr>Cases</vt:lpstr>
      <vt:lpstr>Specific patients</vt:lpstr>
      <vt:lpstr>Specific patients</vt:lpstr>
      <vt:lpstr>Specific patients </vt:lpstr>
      <vt:lpstr>Specific patients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Windows User</cp:lastModifiedBy>
  <cp:revision>591</cp:revision>
  <cp:lastPrinted>2018-01-29T22:26:20Z</cp:lastPrinted>
  <dcterms:created xsi:type="dcterms:W3CDTF">2013-10-15T21:27:47Z</dcterms:created>
  <dcterms:modified xsi:type="dcterms:W3CDTF">2018-02-13T18:55:43Z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0x010100E01FD2627645B745B85125BC8B51DAEB</vt:lpwstr>
  </property>
</Properties>
</file>