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7"/>
  </p:notesMasterIdLst>
  <p:sldIdLst>
    <p:sldId id="300" r:id="rId3"/>
    <p:sldId id="432" r:id="rId4"/>
    <p:sldId id="399" r:id="rId5"/>
    <p:sldId id="434" r:id="rId6"/>
    <p:sldId id="447" r:id="rId7"/>
    <p:sldId id="427" r:id="rId8"/>
    <p:sldId id="501" r:id="rId9"/>
    <p:sldId id="509" r:id="rId10"/>
    <p:sldId id="514" r:id="rId11"/>
    <p:sldId id="551" r:id="rId12"/>
    <p:sldId id="508" r:id="rId13"/>
    <p:sldId id="513" r:id="rId14"/>
    <p:sldId id="548" r:id="rId15"/>
    <p:sldId id="552" r:id="rId16"/>
    <p:sldId id="553" r:id="rId17"/>
    <p:sldId id="395" r:id="rId18"/>
    <p:sldId id="506" r:id="rId19"/>
    <p:sldId id="557" r:id="rId20"/>
    <p:sldId id="542" r:id="rId21"/>
    <p:sldId id="541" r:id="rId22"/>
    <p:sldId id="549" r:id="rId23"/>
    <p:sldId id="503" r:id="rId24"/>
    <p:sldId id="554" r:id="rId25"/>
    <p:sldId id="515" r:id="rId26"/>
    <p:sldId id="517" r:id="rId27"/>
    <p:sldId id="504" r:id="rId28"/>
    <p:sldId id="463" r:id="rId29"/>
    <p:sldId id="444" r:id="rId30"/>
    <p:sldId id="445" r:id="rId31"/>
    <p:sldId id="505" r:id="rId32"/>
    <p:sldId id="523" r:id="rId33"/>
    <p:sldId id="555" r:id="rId34"/>
    <p:sldId id="550" r:id="rId35"/>
    <p:sldId id="493"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4B1"/>
    <a:srgbClr val="008CA8"/>
    <a:srgbClr val="C1D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3812" autoAdjust="0"/>
  </p:normalViewPr>
  <p:slideViewPr>
    <p:cSldViewPr>
      <p:cViewPr varScale="1">
        <p:scale>
          <a:sx n="86" d="100"/>
          <a:sy n="86" d="100"/>
        </p:scale>
        <p:origin x="1122" y="84"/>
      </p:cViewPr>
      <p:guideLst>
        <p:guide orient="horz" pos="2160"/>
        <p:guide pos="2880"/>
      </p:guideLst>
    </p:cSldViewPr>
  </p:slideViewPr>
  <p:outlineViewPr>
    <p:cViewPr>
      <p:scale>
        <a:sx n="33" d="100"/>
        <a:sy n="33" d="100"/>
      </p:scale>
      <p:origin x="0" y="-3300"/>
    </p:cViewPr>
  </p:outlineViewPr>
  <p:notesTextViewPr>
    <p:cViewPr>
      <p:scale>
        <a:sx n="100" d="100"/>
        <a:sy n="100" d="100"/>
      </p:scale>
      <p:origin x="0" y="0"/>
    </p:cViewPr>
  </p:notesTextViewPr>
  <p:sorterViewPr>
    <p:cViewPr varScale="1">
      <p:scale>
        <a:sx n="1" d="1"/>
        <a:sy n="1" d="1"/>
      </p:scale>
      <p:origin x="0" y="5616"/>
    </p:cViewPr>
  </p:sorterViewPr>
  <p:notesViewPr>
    <p:cSldViewPr>
      <p:cViewPr varScale="1">
        <p:scale>
          <a:sx n="80" d="100"/>
          <a:sy n="80" d="100"/>
        </p:scale>
        <p:origin x="-19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1E914E3-481C-4BF4-8FA8-54047608A65B}" type="datetimeFigureOut">
              <a:rPr lang="en-US"/>
              <a:pPr>
                <a:defRPr/>
              </a:pPr>
              <a:t>2/10/2018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D246F1C-51F8-4297-BDD1-E7D0D7BE9DD9}" type="slidenum">
              <a:rPr lang="en-US"/>
              <a:pPr>
                <a:defRPr/>
              </a:pPr>
              <a:t>‹#›</a:t>
            </a:fld>
            <a:endParaRPr lang="en-US"/>
          </a:p>
        </p:txBody>
      </p:sp>
    </p:spTree>
    <p:extLst>
      <p:ext uri="{BB962C8B-B14F-4D97-AF65-F5344CB8AC3E}">
        <p14:creationId xmlns:p14="http://schemas.microsoft.com/office/powerpoint/2010/main" val="2752596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1</a:t>
            </a:fld>
            <a:endParaRPr lang="en-US"/>
          </a:p>
        </p:txBody>
      </p:sp>
    </p:spTree>
    <p:extLst>
      <p:ext uri="{BB962C8B-B14F-4D97-AF65-F5344CB8AC3E}">
        <p14:creationId xmlns:p14="http://schemas.microsoft.com/office/powerpoint/2010/main" val="31053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Cardiorespiratory fitness predicts arrhythmia recurrence in obese individuals with symptomatic AF. Improvement in cardiorespiratory fitness augments the beneficial effects of weight loss. </a:t>
            </a:r>
          </a:p>
          <a:p>
            <a:endParaRPr lang="en-US"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12</a:t>
            </a:fld>
            <a:endParaRPr lang="en-US"/>
          </a:p>
        </p:txBody>
      </p:sp>
    </p:spTree>
    <p:extLst>
      <p:ext uri="{BB962C8B-B14F-4D97-AF65-F5344CB8AC3E}">
        <p14:creationId xmlns:p14="http://schemas.microsoft.com/office/powerpoint/2010/main" val="330525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Kaplan Meyer curves</a:t>
            </a:r>
            <a:endParaRPr lang="en-US"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13</a:t>
            </a:fld>
            <a:endParaRPr lang="en-US"/>
          </a:p>
        </p:txBody>
      </p:sp>
    </p:spTree>
    <p:extLst>
      <p:ext uri="{BB962C8B-B14F-4D97-AF65-F5344CB8AC3E}">
        <p14:creationId xmlns:p14="http://schemas.microsoft.com/office/powerpoint/2010/main" val="70985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 to reduce sympathetic control of HR and increase  parasympathetic activity to the heart, resulting in lower HR at rest and exercise.</a:t>
            </a:r>
          </a:p>
          <a:p>
            <a:pPr lvl="1"/>
            <a:r>
              <a:rPr lang="en-US" dirty="0" smtClean="0"/>
              <a:t>Is believed that patients with AF experience greater control of HR through these sympathetic nervous branches.</a:t>
            </a:r>
          </a:p>
          <a:p>
            <a:r>
              <a:rPr lang="en-US" dirty="0" smtClean="0"/>
              <a:t>In AF population, exercise training shown to improve 2 of the most common symptoms of AF – poor exercise tolerance and </a:t>
            </a:r>
            <a:r>
              <a:rPr lang="en-US" dirty="0" err="1" smtClean="0"/>
              <a:t>dyspnea</a:t>
            </a:r>
            <a:r>
              <a:rPr lang="en-US" dirty="0" smtClean="0"/>
              <a:t> on exertion.</a:t>
            </a:r>
          </a:p>
          <a:p>
            <a:endParaRPr lang="en-US" dirty="0" smtClean="0"/>
          </a:p>
          <a:p>
            <a:r>
              <a:rPr lang="en-US" dirty="0" smtClean="0"/>
              <a:t>Potential method of treating and managing AF because of it’s association with:</a:t>
            </a:r>
          </a:p>
          <a:p>
            <a:pPr lvl="1"/>
            <a:r>
              <a:rPr lang="en-US" dirty="0" smtClean="0"/>
              <a:t>lowered heart rates during both exercise and moderate- to high-intensity activities of daily living, 	</a:t>
            </a:r>
          </a:p>
          <a:p>
            <a:pPr lvl="1"/>
            <a:r>
              <a:rPr lang="en-US" dirty="0" smtClean="0"/>
              <a:t>reversion to sinus rhythm, and </a:t>
            </a:r>
          </a:p>
          <a:p>
            <a:pPr lvl="1"/>
            <a:r>
              <a:rPr lang="en-US" dirty="0" smtClean="0"/>
              <a:t>increased success of </a:t>
            </a:r>
            <a:r>
              <a:rPr lang="en-US" dirty="0" err="1" smtClean="0"/>
              <a:t>cardioversion</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16</a:t>
            </a:fld>
            <a:endParaRPr lang="en-US"/>
          </a:p>
        </p:txBody>
      </p:sp>
    </p:spTree>
    <p:extLst>
      <p:ext uri="{BB962C8B-B14F-4D97-AF65-F5344CB8AC3E}">
        <p14:creationId xmlns:p14="http://schemas.microsoft.com/office/powerpoint/2010/main" val="1466692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idx="4294967295"/>
          </p:nvPr>
        </p:nvSpPr>
        <p:spPr>
          <a:xfrm>
            <a:off x="0" y="0"/>
            <a:ext cx="0" cy="0"/>
          </a:xfrm>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ED41BA6F-1600-4728-B37B-80D34AA7376E}" type="slidenum">
              <a:rPr kumimoji="0" lang="en-US" altLang="en-US" sz="1400" b="0" i="0" u="none" strike="noStrike" kern="1200" cap="none" spc="0" normalizeH="0" baseline="0" noProof="0">
                <a:ln>
                  <a:noFill/>
                </a:ln>
                <a:solidFill>
                  <a:srgbClr val="303D22"/>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19</a:t>
            </a:fld>
            <a:endParaRPr kumimoji="0" lang="en-US" altLang="en-US" sz="1400" b="0" i="0" u="none" strike="noStrike" kern="1200" cap="none" spc="0" normalizeH="0" baseline="0" noProof="0">
              <a:ln>
                <a:noFill/>
              </a:ln>
              <a:solidFill>
                <a:srgbClr val="303D22"/>
              </a:solidFill>
              <a:effectLst/>
              <a:uLnTx/>
              <a:uFillTx/>
              <a:latin typeface="Arial" panose="020B0604020202020204" pitchFamily="34" charset="0"/>
              <a:ea typeface="MS PGothic" panose="020B0600070205080204" pitchFamily="34" charset="-128"/>
              <a:cs typeface="+mn-cs"/>
            </a:endParaRPr>
          </a:p>
        </p:txBody>
      </p:sp>
      <p:sp>
        <p:nvSpPr>
          <p:cNvPr id="3584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p:cNvSpPr>
            <a:spLocks noGrp="1" noChangeArrowheads="1"/>
          </p:cNvSpPr>
          <p:nvPr>
            <p:ph type="body" idx="1"/>
          </p:nvPr>
        </p:nvSpPr>
        <p:spPr>
          <a:xfrm>
            <a:off x="777875" y="4776788"/>
            <a:ext cx="6216650" cy="1720850"/>
          </a:xfrm>
          <a:no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7938"/>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i="1" dirty="0" smtClean="0">
                <a:latin typeface="Arial" panose="020B0604020202020204" pitchFamily="34" charset="0"/>
                <a:cs typeface="IPAMincho" charset="0"/>
              </a:rPr>
              <a:t>(A)</a:t>
            </a:r>
            <a:r>
              <a:rPr lang="en-US" altLang="en-US" sz="900" dirty="0" smtClean="0">
                <a:latin typeface="Arial" panose="020B0604020202020204" pitchFamily="34" charset="0"/>
                <a:cs typeface="IPAMincho" charset="0"/>
              </a:rPr>
              <a:t> Cumulative incidence plot of atrial fibrillation by FAC groups with 95% confidence limits while considering mortality as a competing risk. Patients at risk of incident atrial fibrillation at a given time are shown below the plot. Group 1, &lt; 75% FAC; Group 2, 75% to 89% FAC; Group 3, 90% to 104% FAC; and Group 4, ≥ 105% FAC. </a:t>
            </a:r>
            <a:r>
              <a:rPr lang="en-US" altLang="en-US" sz="900" i="1" dirty="0" smtClean="0">
                <a:latin typeface="Arial" panose="020B0604020202020204" pitchFamily="34" charset="0"/>
                <a:cs typeface="IPAMincho" charset="0"/>
              </a:rPr>
              <a:t>(B)</a:t>
            </a:r>
            <a:r>
              <a:rPr lang="en-US" altLang="en-US" sz="900" dirty="0" smtClean="0">
                <a:latin typeface="Arial" panose="020B0604020202020204" pitchFamily="34" charset="0"/>
                <a:cs typeface="IPAMincho" charset="0"/>
              </a:rPr>
              <a:t> Cumulative incidence plot of stroke by FAC groups with 95% confidence limits while considering mortality as a competing risk. Patients at risk of incident stroke at a given time are shown below the plot. Group 1, &lt; 75% FAC; Group 2, 75% to 89% FAC; Group 3, 90% to 104% FAC; and Group 4, ≥ 105% FAC. </a:t>
            </a:r>
            <a:r>
              <a:rPr lang="en-US" altLang="en-US" sz="900" i="1" dirty="0" smtClean="0">
                <a:latin typeface="Arial" panose="020B0604020202020204" pitchFamily="34" charset="0"/>
                <a:cs typeface="IPAMincho" charset="0"/>
              </a:rPr>
              <a:t>(C)</a:t>
            </a:r>
            <a:r>
              <a:rPr lang="en-US" altLang="en-US" sz="900" dirty="0" smtClean="0">
                <a:latin typeface="Arial" panose="020B0604020202020204" pitchFamily="34" charset="0"/>
                <a:cs typeface="IPAMincho" charset="0"/>
              </a:rPr>
              <a:t> Cumulative incidence plot of mortality by FAC groups with 95% confidence limits. Patients at risk of mortality at a given time are shown below the plot. Group 1, &lt; 75% FAC; Group 2, 75% to 89% FAC; Group 3, 90% to 104% FAC; and Group 4, ≥ 105% FAC.</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smtClean="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smtClean="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smtClean="0">
              <a:latin typeface="Arial" panose="020B0604020202020204" pitchFamily="34" charset="0"/>
              <a:cs typeface="IPAMincho" charset="0"/>
            </a:endParaRPr>
          </a:p>
        </p:txBody>
      </p:sp>
    </p:spTree>
    <p:extLst>
      <p:ext uri="{BB962C8B-B14F-4D97-AF65-F5344CB8AC3E}">
        <p14:creationId xmlns:p14="http://schemas.microsoft.com/office/powerpoint/2010/main" val="23620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sz="quarter" idx="4294967295"/>
          </p:nvPr>
        </p:nvSpPr>
        <p:spPr>
          <a:xfrm>
            <a:off x="0" y="0"/>
            <a:ext cx="0" cy="0"/>
          </a:xfrm>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7A8973B4-9BFC-43CB-93E2-A4D6C3C3F441}" type="slidenum">
              <a:rPr kumimoji="0" lang="en-US" altLang="en-US" sz="1400" b="0" i="0" u="none" strike="noStrike" kern="1200" cap="none" spc="0" normalizeH="0" baseline="0" noProof="0">
                <a:ln>
                  <a:noFill/>
                </a:ln>
                <a:solidFill>
                  <a:srgbClr val="303D22"/>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20</a:t>
            </a:fld>
            <a:endParaRPr kumimoji="0" lang="en-US" altLang="en-US" sz="1400" b="0" i="0" u="none" strike="noStrike" kern="1200" cap="none" spc="0" normalizeH="0" baseline="0" noProof="0">
              <a:ln>
                <a:noFill/>
              </a:ln>
              <a:solidFill>
                <a:srgbClr val="303D22"/>
              </a:solidFill>
              <a:effectLst/>
              <a:uLnTx/>
              <a:uFillTx/>
              <a:latin typeface="Arial" panose="020B0604020202020204" pitchFamily="34" charset="0"/>
              <a:ea typeface="MS PGothic" panose="020B0600070205080204" pitchFamily="34" charset="-128"/>
              <a:cs typeface="+mn-cs"/>
            </a:endParaRPr>
          </a:p>
        </p:txBody>
      </p:sp>
      <p:sp>
        <p:nvSpPr>
          <p:cNvPr id="3379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a:spLocks noGrp="1" noChangeArrowheads="1"/>
          </p:cNvSpPr>
          <p:nvPr>
            <p:ph type="body" idx="1"/>
          </p:nvPr>
        </p:nvSpPr>
        <p:spPr>
          <a:xfrm>
            <a:off x="777875" y="4776788"/>
            <a:ext cx="6216650" cy="2360612"/>
          </a:xfrm>
          <a:no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7938"/>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dirty="0" smtClean="0">
                <a:latin typeface="Arial" panose="020B0604020202020204" pitchFamily="34" charset="0"/>
                <a:cs typeface="IPAMincho" charset="0"/>
              </a:rPr>
              <a:t>Incident atrial fibrillation, stroke, and all-cause mortality outcomes by FAC groups; patients with FAC ≥105% were used as referent, hazard ratio with confidence intervals for each FAC group are shown. Atrial fibrillation outcome was adjusted for significant Model 3 variables: age, sex, hypertension, chronic obstructive pulmonary disease, current smokers, past smokers, sleep apnea, coronary artery disease, β-blocker, aspirin, and anticoagulant use, and BMI (kg/m</a:t>
            </a:r>
            <a:r>
              <a:rPr lang="en-US" altLang="en-US" sz="900" baseline="33000" dirty="0" smtClean="0">
                <a:latin typeface="Arial" panose="020B0604020202020204" pitchFamily="34" charset="0"/>
                <a:cs typeface="IPAMincho" charset="0"/>
              </a:rPr>
              <a:t>2</a:t>
            </a:r>
            <a:r>
              <a:rPr lang="en-US" altLang="en-US" sz="900" dirty="0" smtClean="0">
                <a:latin typeface="Arial" panose="020B0604020202020204" pitchFamily="34" charset="0"/>
                <a:cs typeface="IPAMincho" charset="0"/>
              </a:rPr>
              <a:t>) as a continuous variable. FAC was replaced with categorical variables, Group 1, &lt; 75% FAC; Group 2, 75% to 89% FAC; Group 3, 90% to 104% FAC; and Group 4, ≥ 105% FAC. Group 4 was used as referent. Stroke and mortality outcome were adjusted for all of Model 5 variables: age, sex, hypertension, chronic obstructive pulmonary disease, current smokers, past smokers, sleep apnea, coronary artery disease, indication for test, diabetes, hyperlipidemia, chronic kidney disease, and use of β-blockers, angiotensin-converting enzyme inhibitors, angiotensin II receptor blockers, calcium-channel blockers, alpha adrenergic blockers, long-acting nitrates, statins, levothyroxine, aspirin, antiplatelet, anticoagulants, and bronchodilators. BMI (kg/m</a:t>
            </a:r>
            <a:r>
              <a:rPr lang="en-US" altLang="en-US" sz="900" baseline="33000" dirty="0" smtClean="0">
                <a:latin typeface="Arial" panose="020B0604020202020204" pitchFamily="34" charset="0"/>
                <a:cs typeface="IPAMincho" charset="0"/>
              </a:rPr>
              <a:t>2</a:t>
            </a:r>
            <a:r>
              <a:rPr lang="en-US" altLang="en-US" sz="900" dirty="0" smtClean="0">
                <a:latin typeface="Arial" panose="020B0604020202020204" pitchFamily="34" charset="0"/>
                <a:cs typeface="IPAMincho" charset="0"/>
              </a:rPr>
              <a:t>) as a continuous variable was added to this model. FAC was replaced with categorical variables, Group 1, &lt; 75% FAC; Group 2, 75% to 89% FAC; Group 3, 90% to 104% FAC; and Group 4, ≥ 105% FAC. Group 4 was used as referent.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smtClean="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smtClean="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smtClean="0">
              <a:latin typeface="Arial" panose="020B0604020202020204" pitchFamily="34" charset="0"/>
              <a:cs typeface="IPAMincho" charset="0"/>
            </a:endParaRPr>
          </a:p>
        </p:txBody>
      </p:sp>
    </p:spTree>
    <p:extLst>
      <p:ext uri="{BB962C8B-B14F-4D97-AF65-F5344CB8AC3E}">
        <p14:creationId xmlns:p14="http://schemas.microsoft.com/office/powerpoint/2010/main" val="21644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Arial" panose="020B0604020202020204" pitchFamily="34" charset="0"/>
                <a:ea typeface="MS PGothic" panose="020B0600070205080204" pitchFamily="34" charset="-128"/>
              </a:rPr>
              <a:t>Each 10% increase in FAC was associated with decreased risk of incident AF, stroke, and mortality by 7% (0.93 [0.91 to 0.96, p &lt; 0.001]), 8% (0.92 [0.89 to 0.94, p &lt; 0.001]), and 16% (0.84 [0.82 to 0.86, p &lt; 0.001]), respectively. In patients who developed incident AF with baseline FAC &lt;75% versus ≥105%, risks of both stroke (1.40 [1.04 to 1.90, p = 0.01]) and mortality (3.20 [2.11 to 4.58, p &lt; 0.001]) were significantly higher. In conclusion, better cardiorespiratory fitness is associated with lower risk of incident AF, stroke, and mortality. Similarly, risk of stroke and mortality in patients with AF is also inversely associated with cardiorespiratory </a:t>
            </a:r>
            <a:r>
              <a:rPr lang="en-US" sz="1200" dirty="0" err="1" smtClean="0">
                <a:solidFill>
                  <a:srgbClr val="002060"/>
                </a:solidFill>
                <a:latin typeface="Arial" panose="020B0604020202020204" pitchFamily="34" charset="0"/>
                <a:ea typeface="MS PGothic" panose="020B0600070205080204" pitchFamily="34" charset="-128"/>
              </a:rPr>
              <a:t>fitness.In</a:t>
            </a:r>
            <a:r>
              <a:rPr lang="en-US" sz="1200" dirty="0" smtClean="0">
                <a:solidFill>
                  <a:srgbClr val="002060"/>
                </a:solidFill>
                <a:latin typeface="Arial" panose="020B0604020202020204" pitchFamily="34" charset="0"/>
                <a:ea typeface="MS PGothic" panose="020B0600070205080204" pitchFamily="34" charset="-128"/>
              </a:rPr>
              <a:t> conclusion, better cardiorespiratory fitness is associated with lower risk of incident AF, stroke, and mortality. Similarly, risk of stroke and mortality in patients with AF is also inversely associated with cardiorespiratory fitness.</a:t>
            </a:r>
          </a:p>
          <a:p>
            <a:endParaRPr lang="en-US"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21</a:t>
            </a:fld>
            <a:endParaRPr lang="en-US"/>
          </a:p>
        </p:txBody>
      </p:sp>
    </p:spTree>
    <p:extLst>
      <p:ext uri="{BB962C8B-B14F-4D97-AF65-F5344CB8AC3E}">
        <p14:creationId xmlns:p14="http://schemas.microsoft.com/office/powerpoint/2010/main" val="147530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xfrm>
            <a:off x="1587500" y="1006475"/>
            <a:ext cx="4595813" cy="3446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p:cNvSpPr>
            <a:spLocks noGrp="1" noChangeArrowheads="1"/>
          </p:cNvSpPr>
          <p:nvPr>
            <p:ph type="body" idx="1"/>
          </p:nvPr>
        </p:nvSpPr>
        <p:spPr>
          <a:xfrm>
            <a:off x="1185863" y="4787900"/>
            <a:ext cx="5407025" cy="38258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66892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solidFill>
                <a:srgbClr val="000000"/>
              </a:solidFill>
            </a:endParaRPr>
          </a:p>
        </p:txBody>
      </p:sp>
      <p:sp>
        <p:nvSpPr>
          <p:cNvPr id="48131" name="Text Box 2"/>
          <p:cNvSpPr>
            <a:spLocks noGrp="1" noChangeArrowheads="1"/>
          </p:cNvSpPr>
          <p:nvPr>
            <p:ph type="body"/>
          </p:nvPr>
        </p:nvSpPr>
        <p:spPr>
          <a:xfrm>
            <a:off x="1185863" y="4787900"/>
            <a:ext cx="5407025" cy="38258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cs typeface="msgothic" charset="0"/>
              </a:rPr>
              <a:t>Atrial fibrillation (AF) burden in patients with AF during the study. Mean time in AF was measured by an implanted loop recorder (n=36) before, during, and after 12 weeks of aerobic interval training (exercise) or usual care (control). Patients without AF during the study period are excluded. Mean changes from baseline to follow up were −6.2±8.9 percentage points (pp), </a:t>
            </a:r>
            <a:r>
              <a:rPr lang="en-GB" altLang="en-US" i="1" dirty="0" smtClean="0">
                <a:latin typeface="Arial" panose="020B0604020202020204" pitchFamily="34" charset="0"/>
                <a:cs typeface="msgothic" charset="0"/>
              </a:rPr>
              <a:t>P</a:t>
            </a:r>
            <a:r>
              <a:rPr lang="en-GB" altLang="en-US" dirty="0" smtClean="0">
                <a:latin typeface="Arial" panose="020B0604020202020204" pitchFamily="34" charset="0"/>
                <a:cs typeface="msgothic" charset="0"/>
              </a:rPr>
              <a:t>=0.02 for exercise; 4.8±12.5 pp, </a:t>
            </a:r>
            <a:r>
              <a:rPr lang="en-GB" altLang="en-US" i="1" dirty="0" smtClean="0">
                <a:latin typeface="Arial" panose="020B0604020202020204" pitchFamily="34" charset="0"/>
                <a:cs typeface="msgothic" charset="0"/>
              </a:rPr>
              <a:t>P</a:t>
            </a:r>
            <a:r>
              <a:rPr lang="en-GB" altLang="en-US" dirty="0" smtClean="0">
                <a:latin typeface="Arial" panose="020B0604020202020204" pitchFamily="34" charset="0"/>
                <a:cs typeface="msgothic" charset="0"/>
              </a:rPr>
              <a:t>=0.09 for control; and 11.0±3.9 pp, </a:t>
            </a:r>
            <a:r>
              <a:rPr lang="en-GB" altLang="en-US" i="1" dirty="0" smtClean="0">
                <a:latin typeface="Arial" panose="020B0604020202020204" pitchFamily="34" charset="0"/>
                <a:cs typeface="msgothic" charset="0"/>
              </a:rPr>
              <a:t>P</a:t>
            </a:r>
            <a:r>
              <a:rPr lang="en-GB" altLang="en-US" dirty="0" smtClean="0">
                <a:latin typeface="Arial" panose="020B0604020202020204" pitchFamily="34" charset="0"/>
                <a:cs typeface="msgothic" charset="0"/>
              </a:rPr>
              <a:t>=0.007 between groups. Error bars show the 95% confidence interval.</a:t>
            </a:r>
          </a:p>
        </p:txBody>
      </p:sp>
    </p:spTree>
    <p:extLst>
      <p:ext uri="{BB962C8B-B14F-4D97-AF65-F5344CB8AC3E}">
        <p14:creationId xmlns:p14="http://schemas.microsoft.com/office/powerpoint/2010/main" val="92900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28</a:t>
            </a:fld>
            <a:endParaRPr lang="en-US"/>
          </a:p>
        </p:txBody>
      </p:sp>
    </p:spTree>
    <p:extLst>
      <p:ext uri="{BB962C8B-B14F-4D97-AF65-F5344CB8AC3E}">
        <p14:creationId xmlns:p14="http://schemas.microsoft.com/office/powerpoint/2010/main" val="68140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29</a:t>
            </a:fld>
            <a:endParaRPr lang="en-US"/>
          </a:p>
        </p:txBody>
      </p:sp>
    </p:spTree>
    <p:extLst>
      <p:ext uri="{BB962C8B-B14F-4D97-AF65-F5344CB8AC3E}">
        <p14:creationId xmlns:p14="http://schemas.microsoft.com/office/powerpoint/2010/main" val="42194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must be visually presented to the audience AND verbalized by the speaker.</a:t>
            </a:r>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t>2</a:t>
            </a:fld>
            <a:endParaRPr lang="en-CA"/>
          </a:p>
        </p:txBody>
      </p:sp>
    </p:spTree>
    <p:extLst>
      <p:ext uri="{BB962C8B-B14F-4D97-AF65-F5344CB8AC3E}">
        <p14:creationId xmlns:p14="http://schemas.microsoft.com/office/powerpoint/2010/main" val="1971415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solidFill>
                <a:srgbClr val="000000"/>
              </a:solidFill>
            </a:endParaRPr>
          </a:p>
        </p:txBody>
      </p:sp>
      <p:sp>
        <p:nvSpPr>
          <p:cNvPr id="41987" name="Text Box 2"/>
          <p:cNvSpPr>
            <a:spLocks noGrp="1" noChangeArrowheads="1"/>
          </p:cNvSpPr>
          <p:nvPr>
            <p:ph type="body"/>
          </p:nvPr>
        </p:nvSpPr>
        <p:spPr>
          <a:xfrm>
            <a:off x="1185863" y="4787900"/>
            <a:ext cx="5407025" cy="38258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cs typeface="msgothic" charset="0"/>
              </a:rPr>
              <a:t>Overview of existing knowledge regarding exercise training and atrial fibrillation. AF indicates atrial fibrillation; BP, blood pressure; and HR, heart rate.</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cs typeface="msgothic" charset="0"/>
              </a:rPr>
              <a:t>From Editorial to Malmo HIIT study</a:t>
            </a:r>
          </a:p>
        </p:txBody>
      </p:sp>
    </p:spTree>
    <p:extLst>
      <p:ext uri="{BB962C8B-B14F-4D97-AF65-F5344CB8AC3E}">
        <p14:creationId xmlns:p14="http://schemas.microsoft.com/office/powerpoint/2010/main" val="323965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32</a:t>
            </a:fld>
            <a:endParaRPr lang="en-US"/>
          </a:p>
        </p:txBody>
      </p:sp>
    </p:spTree>
    <p:extLst>
      <p:ext uri="{BB962C8B-B14F-4D97-AF65-F5344CB8AC3E}">
        <p14:creationId xmlns:p14="http://schemas.microsoft.com/office/powerpoint/2010/main" val="157138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33</a:t>
            </a:fld>
            <a:endParaRPr lang="en-US"/>
          </a:p>
        </p:txBody>
      </p:sp>
    </p:spTree>
    <p:extLst>
      <p:ext uri="{BB962C8B-B14F-4D97-AF65-F5344CB8AC3E}">
        <p14:creationId xmlns:p14="http://schemas.microsoft.com/office/powerpoint/2010/main" val="10851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3</a:t>
            </a:fld>
            <a:endParaRPr lang="en-US"/>
          </a:p>
        </p:txBody>
      </p:sp>
    </p:spTree>
    <p:extLst>
      <p:ext uri="{BB962C8B-B14F-4D97-AF65-F5344CB8AC3E}">
        <p14:creationId xmlns:p14="http://schemas.microsoft.com/office/powerpoint/2010/main" val="137184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Physically active people live on </a:t>
            </a:r>
            <a:r>
              <a:rPr lang="en-US" dirty="0" err="1" smtClean="0"/>
              <a:t>avery</a:t>
            </a:r>
            <a:r>
              <a:rPr lang="en-US" dirty="0" smtClean="0"/>
              <a:t> 7 years longer than physically inactive contemporaries!</a:t>
            </a:r>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4</a:t>
            </a:fld>
            <a:endParaRPr lang="en-US"/>
          </a:p>
        </p:txBody>
      </p:sp>
    </p:spTree>
    <p:extLst>
      <p:ext uri="{BB962C8B-B14F-4D97-AF65-F5344CB8AC3E}">
        <p14:creationId xmlns:p14="http://schemas.microsoft.com/office/powerpoint/2010/main" val="408495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5</a:t>
            </a:fld>
            <a:endParaRPr lang="en-US"/>
          </a:p>
        </p:txBody>
      </p:sp>
    </p:spTree>
    <p:extLst>
      <p:ext uri="{BB962C8B-B14F-4D97-AF65-F5344CB8AC3E}">
        <p14:creationId xmlns:p14="http://schemas.microsoft.com/office/powerpoint/2010/main" val="52133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2013 – priority of Heart Rhythm Society to </a:t>
            </a:r>
            <a:endParaRPr lang="en-CA"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6</a:t>
            </a:fld>
            <a:endParaRPr lang="en-US"/>
          </a:p>
        </p:txBody>
      </p:sp>
    </p:spTree>
    <p:extLst>
      <p:ext uri="{BB962C8B-B14F-4D97-AF65-F5344CB8AC3E}">
        <p14:creationId xmlns:p14="http://schemas.microsoft.com/office/powerpoint/2010/main" val="179142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246F1C-51F8-4297-BDD1-E7D0D7BE9DD9}" type="slidenum">
              <a:rPr lang="en-US" smtClean="0"/>
              <a:pPr>
                <a:defRPr/>
              </a:pPr>
              <a:t>7</a:t>
            </a:fld>
            <a:endParaRPr lang="en-US"/>
          </a:p>
        </p:txBody>
      </p:sp>
    </p:spTree>
    <p:extLst>
      <p:ext uri="{BB962C8B-B14F-4D97-AF65-F5344CB8AC3E}">
        <p14:creationId xmlns:p14="http://schemas.microsoft.com/office/powerpoint/2010/main" val="380691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p>
        </p:txBody>
      </p:sp>
      <p:sp>
        <p:nvSpPr>
          <p:cNvPr id="10243" name="Text Box 2"/>
          <p:cNvSpPr>
            <a:spLocks noGrp="1" noChangeArrowheads="1"/>
          </p:cNvSpPr>
          <p:nvPr>
            <p:ph type="body"/>
          </p:nvPr>
        </p:nvSpPr>
        <p:spPr>
          <a:xfrm>
            <a:off x="1185863" y="4787900"/>
            <a:ext cx="5407025" cy="38258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cs typeface="msgothic" charset="0"/>
              </a:rPr>
              <a:t>Time-to-event analysis of incident atrial fibrillation by category of metabolic equivalents (METs). The </a:t>
            </a:r>
            <a:r>
              <a:rPr lang="en-GB" altLang="en-US" i="1" dirty="0" smtClean="0">
                <a:latin typeface="Arial" panose="020B0604020202020204" pitchFamily="34" charset="0"/>
                <a:cs typeface="msgothic" charset="0"/>
              </a:rPr>
              <a:t>P</a:t>
            </a:r>
            <a:r>
              <a:rPr lang="en-GB" altLang="en-US" dirty="0" smtClean="0">
                <a:latin typeface="Arial" panose="020B0604020202020204" pitchFamily="34" charset="0"/>
                <a:cs typeface="msgothic" charset="0"/>
              </a:rPr>
              <a:t> value was determined by a log-rank test. </a:t>
            </a:r>
          </a:p>
        </p:txBody>
      </p:sp>
    </p:spTree>
    <p:extLst>
      <p:ext uri="{BB962C8B-B14F-4D97-AF65-F5344CB8AC3E}">
        <p14:creationId xmlns:p14="http://schemas.microsoft.com/office/powerpoint/2010/main" val="421887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45000"/>
              <a:buFont typeface="Wingdings" panose="05000000000000000000" pitchFamily="2" charset="2"/>
              <a:buNone/>
            </a:pPr>
            <a:endParaRPr lang="en-US" altLang="en-US">
              <a:solidFill>
                <a:srgbClr val="000000"/>
              </a:solidFill>
            </a:endParaRPr>
          </a:p>
        </p:txBody>
      </p:sp>
      <p:sp>
        <p:nvSpPr>
          <p:cNvPr id="50179" name="Text Box 2"/>
          <p:cNvSpPr>
            <a:spLocks noGrp="1" noChangeArrowheads="1"/>
          </p:cNvSpPr>
          <p:nvPr>
            <p:ph type="body"/>
          </p:nvPr>
        </p:nvSpPr>
        <p:spPr>
          <a:xfrm>
            <a:off x="1185863" y="4787900"/>
            <a:ext cx="5407025" cy="38258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cs typeface="msgothic" charset="0"/>
              </a:rPr>
              <a:t>Risk of atrial fibrillation associated with baseline peak metabolic equivalents (METs; per 1 MET) within subgroups of the study cohort. CI indicates confidence interval. *All models were adjusted for age, sex, race, history of hypertension, diabetes mellitus, sedentary habits, obesity, family history of coronary artery disease, smoking, hyperlipidemia, hypertensive response, chronotropic incompetence, thyroid medications, digoxin, treated lung disease, β-blocker use, angiotensin-converting enzyme inhibitor use, angiotensin receptor blocker use, calcium channel blocker use, use of all lipid-lowering medications (including statins), and METs. In the age strata, the age variable was replaced with a simplified variable (&lt;40, 40–49, 50–59, ≥60 years).</a:t>
            </a:r>
          </a:p>
        </p:txBody>
      </p:sp>
    </p:spTree>
    <p:extLst>
      <p:ext uri="{BB962C8B-B14F-4D97-AF65-F5344CB8AC3E}">
        <p14:creationId xmlns:p14="http://schemas.microsoft.com/office/powerpoint/2010/main" val="61660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304800" cy="30480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2"/>
          <p:cNvSpPr txBox="1">
            <a:spLocks/>
          </p:cNvSpPr>
          <p:nvPr userDrawn="1"/>
        </p:nvSpPr>
        <p:spPr bwMode="auto">
          <a:xfrm>
            <a:off x="152400" y="6400800"/>
            <a:ext cx="6553200" cy="381000"/>
          </a:xfrm>
          <a:prstGeom prst="rect">
            <a:avLst/>
          </a:prstGeom>
          <a:noFill/>
          <a:ln w="9525">
            <a:noFill/>
            <a:miter lim="800000"/>
            <a:headEnd/>
            <a:tailEnd/>
          </a:ln>
        </p:spPr>
        <p:txBody>
          <a:bodyPr/>
          <a:lstStyle/>
          <a:p>
            <a:pPr marL="342900" indent="-228600">
              <a:spcBef>
                <a:spcPct val="20000"/>
              </a:spcBef>
              <a:buFont typeface="Arial" charset="0"/>
              <a:buNone/>
              <a:defRPr/>
            </a:pPr>
            <a:r>
              <a:rPr lang="en-US" dirty="0">
                <a:solidFill>
                  <a:srgbClr val="008CA8"/>
                </a:solidFill>
                <a:cs typeface="Arial" charset="0"/>
              </a:rPr>
              <a:t>Women’s Cardiovascular Health Initiative  </a:t>
            </a:r>
            <a:endParaRPr lang="en-US" dirty="0">
              <a:cs typeface="Arial" charset="0"/>
            </a:endParaRPr>
          </a:p>
        </p:txBody>
      </p:sp>
      <p:cxnSp>
        <p:nvCxnSpPr>
          <p:cNvPr id="6" name="Straight Connector 5"/>
          <p:cNvCxnSpPr/>
          <p:nvPr userDrawn="1"/>
        </p:nvCxnSpPr>
        <p:spPr>
          <a:xfrm>
            <a:off x="228600" y="762000"/>
            <a:ext cx="8686800" cy="1588"/>
          </a:xfrm>
          <a:prstGeom prst="line">
            <a:avLst/>
          </a:prstGeom>
          <a:ln w="50800">
            <a:solidFill>
              <a:srgbClr val="0194B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0"/>
            <a:ext cx="8763000" cy="792163"/>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9EB555-0A69-4D2A-BC05-AE68CF7658B5}" type="datetimeFigureOut">
              <a:rPr lang="en-US"/>
              <a:pPr>
                <a:defRPr/>
              </a:pPr>
              <a:t>2/10/2018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2E90C8-2F06-429F-BE24-6DA6245893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02B68-67CD-46F1-9080-1438F550F128}" type="datetimeFigureOut">
              <a:rPr lang="en-US"/>
              <a:pPr>
                <a:defRPr/>
              </a:pPr>
              <a:t>2/10/2018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D601D-82E0-4B4B-BDF9-96957BF2EB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9"/>
            <a:ext cx="6858000" cy="1655762"/>
          </a:xfrm>
        </p:spPr>
        <p:txBody>
          <a:bodyPr/>
          <a:lstStyle>
            <a:lvl1pPr marL="0" indent="0" algn="ctr">
              <a:buNone/>
              <a:defRPr sz="2400"/>
            </a:lvl1pPr>
            <a:lvl2pPr marL="457153" indent="0" algn="ctr">
              <a:buNone/>
              <a:defRPr sz="2000"/>
            </a:lvl2pPr>
            <a:lvl3pPr marL="914305" indent="0" algn="ctr">
              <a:buNone/>
              <a:defRPr sz="1800"/>
            </a:lvl3pPr>
            <a:lvl4pPr marL="1371458" indent="0" algn="ctr">
              <a:buNone/>
              <a:defRPr sz="1600"/>
            </a:lvl4pPr>
            <a:lvl5pPr marL="1828610" indent="0" algn="ctr">
              <a:buNone/>
              <a:defRPr sz="1600"/>
            </a:lvl5pPr>
            <a:lvl6pPr marL="2285763" indent="0" algn="ctr">
              <a:buNone/>
              <a:defRPr sz="1600"/>
            </a:lvl6pPr>
            <a:lvl7pPr marL="2742915" indent="0" algn="ctr">
              <a:buNone/>
              <a:defRPr sz="1600"/>
            </a:lvl7pPr>
            <a:lvl8pPr marL="3200068" indent="0" algn="ctr">
              <a:buNone/>
              <a:defRPr sz="1600"/>
            </a:lvl8pPr>
            <a:lvl9pPr marL="365722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9512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35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lvl1pPr>
            <a:lvl2pPr marL="457153" indent="0">
              <a:buNone/>
              <a:defRPr sz="2000"/>
            </a:lvl2pPr>
            <a:lvl3pPr marL="914305" indent="0">
              <a:buNone/>
              <a:defRPr sz="1800"/>
            </a:lvl3pPr>
            <a:lvl4pPr marL="1371458" indent="0">
              <a:buNone/>
              <a:defRPr sz="1600"/>
            </a:lvl4pPr>
            <a:lvl5pPr marL="1828610" indent="0">
              <a:buNone/>
              <a:defRPr sz="1600"/>
            </a:lvl5pPr>
            <a:lvl6pPr marL="2285763" indent="0">
              <a:buNone/>
              <a:defRPr sz="1600"/>
            </a:lvl6pPr>
            <a:lvl7pPr marL="2742915" indent="0">
              <a:buNone/>
              <a:defRPr sz="1600"/>
            </a:lvl7pPr>
            <a:lvl8pPr marL="3200068" indent="0">
              <a:buNone/>
              <a:defRPr sz="1600"/>
            </a:lvl8pPr>
            <a:lvl9pPr marL="3657220" indent="0">
              <a:buNone/>
              <a:defRPr sz="1600"/>
            </a:lvl9pPr>
          </a:lstStyle>
          <a:p>
            <a:pPr lvl="0"/>
            <a:r>
              <a:rPr lang="en-US" smtClean="0"/>
              <a:t>Edit Master text styles</a:t>
            </a:r>
          </a:p>
        </p:txBody>
      </p:sp>
    </p:spTree>
    <p:extLst>
      <p:ext uri="{BB962C8B-B14F-4D97-AF65-F5344CB8AC3E}">
        <p14:creationId xmlns:p14="http://schemas.microsoft.com/office/powerpoint/2010/main" val="367647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4"/>
            <a:ext cx="4037013"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4"/>
            <a:ext cx="4038600"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821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99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437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86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53" indent="0">
              <a:buNone/>
              <a:defRPr sz="1400"/>
            </a:lvl2pPr>
            <a:lvl3pPr marL="914305" indent="0">
              <a:buNone/>
              <a:defRPr sz="1200"/>
            </a:lvl3pPr>
            <a:lvl4pPr marL="1371458" indent="0">
              <a:buNone/>
              <a:defRPr sz="1000"/>
            </a:lvl4pPr>
            <a:lvl5pPr marL="1828610" indent="0">
              <a:buNone/>
              <a:defRPr sz="1000"/>
            </a:lvl5pPr>
            <a:lvl6pPr marL="2285763" indent="0">
              <a:buNone/>
              <a:defRPr sz="1000"/>
            </a:lvl6pPr>
            <a:lvl7pPr marL="2742915" indent="0">
              <a:buNone/>
              <a:defRPr sz="1000"/>
            </a:lvl7pPr>
            <a:lvl8pPr marL="3200068" indent="0">
              <a:buNone/>
              <a:defRPr sz="1000"/>
            </a:lvl8pPr>
            <a:lvl9pPr marL="3657220" indent="0">
              <a:buNone/>
              <a:defRPr sz="1000"/>
            </a:lvl9pPr>
          </a:lstStyle>
          <a:p>
            <a:pPr lvl="0"/>
            <a:r>
              <a:rPr lang="en-US" smtClean="0"/>
              <a:t>Edit Master text styles</a:t>
            </a:r>
          </a:p>
        </p:txBody>
      </p:sp>
    </p:spTree>
    <p:extLst>
      <p:ext uri="{BB962C8B-B14F-4D97-AF65-F5344CB8AC3E}">
        <p14:creationId xmlns:p14="http://schemas.microsoft.com/office/powerpoint/2010/main" val="225955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228600" y="3351213"/>
            <a:ext cx="8461375" cy="3175"/>
          </a:xfrm>
          <a:prstGeom prst="line">
            <a:avLst/>
          </a:prstGeom>
          <a:ln w="50800">
            <a:solidFill>
              <a:srgbClr val="0194B1"/>
            </a:solidFill>
          </a:ln>
        </p:spPr>
        <p:style>
          <a:lnRef idx="1">
            <a:schemeClr val="accent1"/>
          </a:lnRef>
          <a:fillRef idx="0">
            <a:schemeClr val="accent1"/>
          </a:fillRef>
          <a:effectRef idx="0">
            <a:schemeClr val="accent1"/>
          </a:effectRef>
          <a:fontRef idx="minor">
            <a:schemeClr val="tx1"/>
          </a:fontRef>
        </p:style>
      </p:cxnSp>
      <p:pic>
        <p:nvPicPr>
          <p:cNvPr id="5" name="Picture 7" descr="WCH_LOGO_COLOUR_stacked_2013"/>
          <p:cNvPicPr>
            <a:picLocks noChangeAspect="1" noChangeArrowheads="1"/>
          </p:cNvPicPr>
          <p:nvPr userDrawn="1"/>
        </p:nvPicPr>
        <p:blipFill>
          <a:blip r:embed="rId2" cstate="print"/>
          <a:srcRect/>
          <a:stretch>
            <a:fillRect/>
          </a:stretch>
        </p:blipFill>
        <p:spPr bwMode="auto">
          <a:xfrm>
            <a:off x="3873500" y="6019800"/>
            <a:ext cx="1397000" cy="693738"/>
          </a:xfrm>
          <a:prstGeom prst="rect">
            <a:avLst/>
          </a:prstGeom>
          <a:noFill/>
          <a:ln w="9525">
            <a:noFill/>
            <a:miter lim="800000"/>
            <a:headEnd/>
            <a:tailEnd/>
          </a:ln>
        </p:spPr>
      </p:pic>
      <p:sp>
        <p:nvSpPr>
          <p:cNvPr id="3" name="Subtitle 2"/>
          <p:cNvSpPr>
            <a:spLocks noGrp="1"/>
          </p:cNvSpPr>
          <p:nvPr>
            <p:ph type="subTitle" idx="1"/>
          </p:nvPr>
        </p:nvSpPr>
        <p:spPr>
          <a:xfrm>
            <a:off x="1371600" y="3657600"/>
            <a:ext cx="6400800" cy="1981200"/>
          </a:xfrm>
        </p:spPr>
        <p:txBody>
          <a:bodyPr/>
          <a:lstStyle>
            <a:lvl1pPr marL="0" indent="0" algn="ctr">
              <a:buNone/>
              <a:defRPr>
                <a:solidFill>
                  <a:srgbClr val="0194B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6"/>
          <p:cNvSpPr>
            <a:spLocks noGrp="1"/>
          </p:cNvSpPr>
          <p:nvPr>
            <p:ph type="title"/>
          </p:nvPr>
        </p:nvSpPr>
        <p:spPr>
          <a:xfrm>
            <a:off x="228600" y="2362200"/>
            <a:ext cx="8458200" cy="912812"/>
          </a:xfrm>
        </p:spPr>
        <p:txBody>
          <a:bodyPr/>
          <a:lstStyle>
            <a:lvl1pPr algn="ctr">
              <a:defRPr sz="4400"/>
            </a:lvl1pPr>
          </a:lstStyle>
          <a:p>
            <a:r>
              <a:rPr lang="en-US" dirty="0" smtClean="0"/>
              <a:t>Click to edit Master title style</a:t>
            </a:r>
            <a:endParaRPr lang="en-US" dirty="0"/>
          </a:p>
        </p:txBody>
      </p:sp>
      <p:sp>
        <p:nvSpPr>
          <p:cNvPr id="6" name="Date Placeholder 7"/>
          <p:cNvSpPr>
            <a:spLocks noGrp="1"/>
          </p:cNvSpPr>
          <p:nvPr>
            <p:ph type="dt" sz="half" idx="10"/>
          </p:nvPr>
        </p:nvSpPr>
        <p:spPr/>
        <p:txBody>
          <a:bodyPr/>
          <a:lstStyle>
            <a:lvl1pPr>
              <a:defRPr/>
            </a:lvl1pPr>
          </a:lstStyle>
          <a:p>
            <a:pPr>
              <a:defRPr/>
            </a:pPr>
            <a:fld id="{0188D931-7C15-444B-B57C-6EF10BD41035}" type="datetimeFigureOut">
              <a:rPr lang="en-US"/>
              <a:pPr>
                <a:defRPr/>
              </a:pPr>
              <a:t>2/10/2018</a:t>
            </a:fld>
            <a:endParaRPr lang="en-US"/>
          </a:p>
        </p:txBody>
      </p:sp>
      <p:sp>
        <p:nvSpPr>
          <p:cNvPr id="8" name="Slide Number Placeholder 8"/>
          <p:cNvSpPr>
            <a:spLocks noGrp="1"/>
          </p:cNvSpPr>
          <p:nvPr>
            <p:ph type="sldNum" sz="quarter" idx="11"/>
          </p:nvPr>
        </p:nvSpPr>
        <p:spPr>
          <a:xfrm>
            <a:off x="6781800" y="6324600"/>
            <a:ext cx="2133600" cy="365125"/>
          </a:xfrm>
        </p:spPr>
        <p:txBody>
          <a:bodyPr/>
          <a:lstStyle>
            <a:lvl1pPr>
              <a:defRPr/>
            </a:lvl1pPr>
          </a:lstStyle>
          <a:p>
            <a:pPr>
              <a:defRPr/>
            </a:pPr>
            <a:fld id="{F3DCDD46-8CA2-4E32-A145-499528A674FF}" type="slidenum">
              <a:rPr lang="en-US"/>
              <a:pPr>
                <a:defRPr/>
              </a:pPr>
              <a:t>‹#›</a:t>
            </a:fld>
            <a:endParaRPr lang="en-US"/>
          </a:p>
        </p:txBody>
      </p:sp>
      <p:sp>
        <p:nvSpPr>
          <p:cNvPr id="9"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199"/>
            </a:lvl1pPr>
            <a:lvl2pPr marL="457153" indent="0">
              <a:buNone/>
              <a:defRPr sz="2799"/>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153" indent="0">
              <a:buNone/>
              <a:defRPr sz="1400"/>
            </a:lvl2pPr>
            <a:lvl3pPr marL="914305" indent="0">
              <a:buNone/>
              <a:defRPr sz="1200"/>
            </a:lvl3pPr>
            <a:lvl4pPr marL="1371458" indent="0">
              <a:buNone/>
              <a:defRPr sz="1000"/>
            </a:lvl4pPr>
            <a:lvl5pPr marL="1828610" indent="0">
              <a:buNone/>
              <a:defRPr sz="1000"/>
            </a:lvl5pPr>
            <a:lvl6pPr marL="2285763" indent="0">
              <a:buNone/>
              <a:defRPr sz="1000"/>
            </a:lvl6pPr>
            <a:lvl7pPr marL="2742915" indent="0">
              <a:buNone/>
              <a:defRPr sz="1000"/>
            </a:lvl7pPr>
            <a:lvl8pPr marL="3200068" indent="0">
              <a:buNone/>
              <a:defRPr sz="1000"/>
            </a:lvl8pPr>
            <a:lvl9pPr marL="3657220" indent="0">
              <a:buNone/>
              <a:defRPr sz="1000"/>
            </a:lvl9pPr>
          </a:lstStyle>
          <a:p>
            <a:pPr lvl="0"/>
            <a:r>
              <a:rPr lang="en-US" smtClean="0"/>
              <a:t>Edit Master text styles</a:t>
            </a:r>
          </a:p>
        </p:txBody>
      </p:sp>
    </p:spTree>
    <p:extLst>
      <p:ext uri="{BB962C8B-B14F-4D97-AF65-F5344CB8AC3E}">
        <p14:creationId xmlns:p14="http://schemas.microsoft.com/office/powerpoint/2010/main" val="217864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355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94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41357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51A63-18BB-4FC1-9786-F7809F4CD8CE}" type="datetimeFigureOut">
              <a:rPr lang="en-US"/>
              <a:pPr>
                <a:defRPr/>
              </a:pPr>
              <a:t>2/10/2018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B666B9-EFD9-46FC-918E-C713446CAA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256F76-F02D-4C67-BCE4-04A70ABCC6B5}" type="datetimeFigureOut">
              <a:rPr lang="en-US"/>
              <a:pPr>
                <a:defRPr/>
              </a:pPr>
              <a:t>2/10/2018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227D44-1ED3-4ECF-B1DA-9E0A4F656C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CE05FC-1187-4A98-A15D-EEFA665A3C1B}" type="datetimeFigureOut">
              <a:rPr lang="en-US"/>
              <a:pPr>
                <a:defRPr/>
              </a:pPr>
              <a:t>2/10/2018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5005AB-5385-4C43-B016-9DF94E31FA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4F2143-9D12-4679-8F8C-77AD5CA48773}" type="datetimeFigureOut">
              <a:rPr lang="en-US"/>
              <a:pPr>
                <a:defRPr/>
              </a:pPr>
              <a:t>2/10/2018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DEE4AB-C014-415D-90BB-9CF1B53BD5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1176DD-98AA-417E-8FCA-EC6F344DD944}" type="datetimeFigureOut">
              <a:rPr lang="en-US"/>
              <a:pPr>
                <a:defRPr/>
              </a:pPr>
              <a:t>2/10/2018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D7DDBE-A25A-4F67-AE36-A57FB71196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354612-3719-454C-8BC9-DD0BE69450DC}" type="datetimeFigureOut">
              <a:rPr lang="en-US"/>
              <a:pPr>
                <a:defRPr/>
              </a:pPr>
              <a:t>2/10/2018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5EA585-76B3-4FDE-ADA4-E8A9E7BF60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4AEEEE-54C4-437A-8B8F-23DE5430003B}" type="datetimeFigureOut">
              <a:rPr lang="en-US"/>
              <a:pPr>
                <a:defRPr/>
              </a:pPr>
              <a:t>2/10/2018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3A9C22-4DFC-4B5B-BCBF-FF9020A933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763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838200"/>
            <a:ext cx="85344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F2E97B4-6876-4405-93BC-6CEDCB2F9970}" type="datetimeFigureOut">
              <a:rPr lang="en-US"/>
              <a:pPr>
                <a:defRPr/>
              </a:pPr>
              <a:t>2/10/2018</a:t>
            </a:fld>
            <a:endParaRPr lang="en-US"/>
          </a:p>
        </p:txBody>
      </p:sp>
      <p:sp>
        <p:nvSpPr>
          <p:cNvPr id="5" name="Footer Placeholder 4"/>
          <p:cNvSpPr>
            <a:spLocks noGrp="1"/>
          </p:cNvSpPr>
          <p:nvPr>
            <p:ph type="ftr" sz="quarter" idx="3"/>
          </p:nvPr>
        </p:nvSpPr>
        <p:spPr>
          <a:xfrm>
            <a:off x="2286000" y="64008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419600" y="64008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02E2974-0685-4F5D-9848-F92D78B5C569}" type="slidenum">
              <a:rPr lang="en-US"/>
              <a:pPr>
                <a:defRPr/>
              </a:pPr>
              <a:t>‹#›</a:t>
            </a:fld>
            <a:endParaRPr lang="en-US"/>
          </a:p>
        </p:txBody>
      </p:sp>
      <p:pic>
        <p:nvPicPr>
          <p:cNvPr id="1031" name="Picture 7" descr="WCH_LOGO_COLOUR_stacked_2013"/>
          <p:cNvPicPr>
            <a:picLocks noChangeAspect="1" noChangeArrowheads="1"/>
          </p:cNvPicPr>
          <p:nvPr userDrawn="1"/>
        </p:nvPicPr>
        <p:blipFill>
          <a:blip r:embed="rId13" cstate="print"/>
          <a:srcRect/>
          <a:stretch>
            <a:fillRect/>
          </a:stretch>
        </p:blipFill>
        <p:spPr bwMode="auto">
          <a:xfrm>
            <a:off x="7442200" y="6019800"/>
            <a:ext cx="1397000"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4000" kern="1200">
          <a:solidFill>
            <a:srgbClr val="0194B1"/>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194B1"/>
          </a:solidFill>
          <a:latin typeface="Arial" charset="0"/>
          <a:cs typeface="Arial" charset="0"/>
        </a:defRPr>
      </a:lvl2pPr>
      <a:lvl3pPr algn="l" rtl="0" eaLnBrk="0" fontAlgn="base" hangingPunct="0">
        <a:spcBef>
          <a:spcPct val="0"/>
        </a:spcBef>
        <a:spcAft>
          <a:spcPct val="0"/>
        </a:spcAft>
        <a:defRPr sz="4000">
          <a:solidFill>
            <a:srgbClr val="0194B1"/>
          </a:solidFill>
          <a:latin typeface="Arial" charset="0"/>
          <a:cs typeface="Arial" charset="0"/>
        </a:defRPr>
      </a:lvl3pPr>
      <a:lvl4pPr algn="l" rtl="0" eaLnBrk="0" fontAlgn="base" hangingPunct="0">
        <a:spcBef>
          <a:spcPct val="0"/>
        </a:spcBef>
        <a:spcAft>
          <a:spcPct val="0"/>
        </a:spcAft>
        <a:defRPr sz="4000">
          <a:solidFill>
            <a:srgbClr val="0194B1"/>
          </a:solidFill>
          <a:latin typeface="Arial" charset="0"/>
          <a:cs typeface="Arial" charset="0"/>
        </a:defRPr>
      </a:lvl4pPr>
      <a:lvl5pPr algn="l" rtl="0" eaLnBrk="0" fontAlgn="base" hangingPunct="0">
        <a:spcBef>
          <a:spcPct val="0"/>
        </a:spcBef>
        <a:spcAft>
          <a:spcPct val="0"/>
        </a:spcAft>
        <a:defRPr sz="4000">
          <a:solidFill>
            <a:srgbClr val="0194B1"/>
          </a:solidFill>
          <a:latin typeface="Arial" charset="0"/>
          <a:cs typeface="Arial" charset="0"/>
        </a:defRPr>
      </a:lvl5pPr>
      <a:lvl6pPr marL="457200" algn="l" rtl="0" fontAlgn="base">
        <a:spcBef>
          <a:spcPct val="0"/>
        </a:spcBef>
        <a:spcAft>
          <a:spcPct val="0"/>
        </a:spcAft>
        <a:defRPr sz="4000">
          <a:solidFill>
            <a:srgbClr val="C1D82F"/>
          </a:solidFill>
          <a:latin typeface="Arial" charset="0"/>
          <a:cs typeface="Arial" charset="0"/>
        </a:defRPr>
      </a:lvl6pPr>
      <a:lvl7pPr marL="914400" algn="l" rtl="0" fontAlgn="base">
        <a:spcBef>
          <a:spcPct val="0"/>
        </a:spcBef>
        <a:spcAft>
          <a:spcPct val="0"/>
        </a:spcAft>
        <a:defRPr sz="4000">
          <a:solidFill>
            <a:srgbClr val="C1D82F"/>
          </a:solidFill>
          <a:latin typeface="Arial" charset="0"/>
          <a:cs typeface="Arial" charset="0"/>
        </a:defRPr>
      </a:lvl7pPr>
      <a:lvl8pPr marL="1371600" algn="l" rtl="0" fontAlgn="base">
        <a:spcBef>
          <a:spcPct val="0"/>
        </a:spcBef>
        <a:spcAft>
          <a:spcPct val="0"/>
        </a:spcAft>
        <a:defRPr sz="4000">
          <a:solidFill>
            <a:srgbClr val="C1D82F"/>
          </a:solidFill>
          <a:latin typeface="Arial" charset="0"/>
          <a:cs typeface="Arial" charset="0"/>
        </a:defRPr>
      </a:lvl8pPr>
      <a:lvl9pPr marL="1828800" algn="l" rtl="0" fontAlgn="base">
        <a:spcBef>
          <a:spcPct val="0"/>
        </a:spcBef>
        <a:spcAft>
          <a:spcPct val="0"/>
        </a:spcAft>
        <a:defRPr sz="4000">
          <a:solidFill>
            <a:srgbClr val="C1D82F"/>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920" y="273629"/>
            <a:ext cx="8226720" cy="114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7920" y="1604329"/>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38385445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6487" rtl="0" eaLnBrk="0" fontAlgn="base" hangingPunct="0">
        <a:lnSpc>
          <a:spcPct val="93000"/>
        </a:lnSpc>
        <a:spcBef>
          <a:spcPct val="0"/>
        </a:spcBef>
        <a:spcAft>
          <a:spcPct val="0"/>
        </a:spcAft>
        <a:buClr>
          <a:srgbClr val="000000"/>
        </a:buClr>
        <a:buSzPct val="100000"/>
        <a:buFont typeface="Times New Roman" panose="02020603050405020304" pitchFamily="18" charset="0"/>
        <a:defRPr sz="4354" kern="1200">
          <a:solidFill>
            <a:srgbClr val="FFFFFF"/>
          </a:solidFill>
          <a:latin typeface="+mj-lt"/>
          <a:ea typeface="+mj-ea"/>
          <a:cs typeface="+mj-cs"/>
        </a:defRPr>
      </a:lvl1pPr>
      <a:lvl2pPr algn="ctr" defTabSz="456487" rtl="0" eaLnBrk="0" fontAlgn="base" hangingPunct="0">
        <a:lnSpc>
          <a:spcPct val="93000"/>
        </a:lnSpc>
        <a:spcBef>
          <a:spcPct val="0"/>
        </a:spcBef>
        <a:spcAft>
          <a:spcPct val="0"/>
        </a:spcAft>
        <a:buClr>
          <a:srgbClr val="000000"/>
        </a:buClr>
        <a:buSzPct val="100000"/>
        <a:buFont typeface="Times New Roman" panose="02020603050405020304" pitchFamily="18" charset="0"/>
        <a:defRPr sz="4354">
          <a:solidFill>
            <a:srgbClr val="FFFFFF"/>
          </a:solidFill>
          <a:latin typeface="Arial" panose="020B0604020202020204" pitchFamily="34" charset="0"/>
          <a:cs typeface="IPAMincho" charset="0"/>
        </a:defRPr>
      </a:lvl2pPr>
      <a:lvl3pPr algn="ctr" defTabSz="456487" rtl="0" eaLnBrk="0" fontAlgn="base" hangingPunct="0">
        <a:lnSpc>
          <a:spcPct val="93000"/>
        </a:lnSpc>
        <a:spcBef>
          <a:spcPct val="0"/>
        </a:spcBef>
        <a:spcAft>
          <a:spcPct val="0"/>
        </a:spcAft>
        <a:buClr>
          <a:srgbClr val="000000"/>
        </a:buClr>
        <a:buSzPct val="100000"/>
        <a:buFont typeface="Times New Roman" panose="02020603050405020304" pitchFamily="18" charset="0"/>
        <a:defRPr sz="4354">
          <a:solidFill>
            <a:srgbClr val="FFFFFF"/>
          </a:solidFill>
          <a:latin typeface="Arial" panose="020B0604020202020204" pitchFamily="34" charset="0"/>
          <a:cs typeface="IPAMincho" charset="0"/>
        </a:defRPr>
      </a:lvl3pPr>
      <a:lvl4pPr algn="ctr" defTabSz="456487" rtl="0" eaLnBrk="0" fontAlgn="base" hangingPunct="0">
        <a:lnSpc>
          <a:spcPct val="93000"/>
        </a:lnSpc>
        <a:spcBef>
          <a:spcPct val="0"/>
        </a:spcBef>
        <a:spcAft>
          <a:spcPct val="0"/>
        </a:spcAft>
        <a:buClr>
          <a:srgbClr val="000000"/>
        </a:buClr>
        <a:buSzPct val="100000"/>
        <a:buFont typeface="Times New Roman" panose="02020603050405020304" pitchFamily="18" charset="0"/>
        <a:defRPr sz="4354">
          <a:solidFill>
            <a:srgbClr val="FFFFFF"/>
          </a:solidFill>
          <a:latin typeface="Arial" panose="020B0604020202020204" pitchFamily="34" charset="0"/>
          <a:cs typeface="IPAMincho" charset="0"/>
        </a:defRPr>
      </a:lvl4pPr>
      <a:lvl5pPr algn="ctr" defTabSz="456487" rtl="0" eaLnBrk="0" fontAlgn="base" hangingPunct="0">
        <a:lnSpc>
          <a:spcPct val="93000"/>
        </a:lnSpc>
        <a:spcBef>
          <a:spcPct val="0"/>
        </a:spcBef>
        <a:spcAft>
          <a:spcPct val="0"/>
        </a:spcAft>
        <a:buClr>
          <a:srgbClr val="000000"/>
        </a:buClr>
        <a:buSzPct val="100000"/>
        <a:buFont typeface="Times New Roman" panose="02020603050405020304" pitchFamily="18" charset="0"/>
        <a:defRPr sz="4354">
          <a:solidFill>
            <a:srgbClr val="FFFFFF"/>
          </a:solidFill>
          <a:latin typeface="Arial" panose="020B0604020202020204" pitchFamily="34" charset="0"/>
          <a:cs typeface="IPAMincho" charset="0"/>
        </a:defRPr>
      </a:lvl5pPr>
      <a:lvl6pPr marL="2514340" indent="-228577" algn="ctr" defTabSz="457153"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FFFFFF"/>
          </a:solidFill>
          <a:latin typeface="Arial" panose="020B0604020202020204" pitchFamily="34" charset="0"/>
          <a:cs typeface="IPAMincho" charset="0"/>
        </a:defRPr>
      </a:lvl6pPr>
      <a:lvl7pPr marL="2971492" indent="-228577" algn="ctr" defTabSz="457153"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FFFFFF"/>
          </a:solidFill>
          <a:latin typeface="Arial" panose="020B0604020202020204" pitchFamily="34" charset="0"/>
          <a:cs typeface="IPAMincho" charset="0"/>
        </a:defRPr>
      </a:lvl7pPr>
      <a:lvl8pPr marL="3428645" indent="-228577" algn="ctr" defTabSz="457153"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FFFFFF"/>
          </a:solidFill>
          <a:latin typeface="Arial" panose="020B0604020202020204" pitchFamily="34" charset="0"/>
          <a:cs typeface="IPAMincho" charset="0"/>
        </a:defRPr>
      </a:lvl8pPr>
      <a:lvl9pPr marL="3885797" indent="-228577" algn="ctr" defTabSz="457153"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FFFFFF"/>
          </a:solidFill>
          <a:latin typeface="Arial" panose="020B0604020202020204" pitchFamily="34" charset="0"/>
          <a:cs typeface="IPAMincho" charset="0"/>
        </a:defRPr>
      </a:lvl9pPr>
    </p:titleStyle>
    <p:bodyStyle>
      <a:lvl1pPr marL="342725" indent="-342725" algn="l" defTabSz="456487" rtl="0" eaLnBrk="0" fontAlgn="base" hangingPunct="0">
        <a:lnSpc>
          <a:spcPct val="93000"/>
        </a:lnSpc>
        <a:spcBef>
          <a:spcPct val="0"/>
        </a:spcBef>
        <a:spcAft>
          <a:spcPts val="1429"/>
        </a:spcAft>
        <a:buClr>
          <a:srgbClr val="000000"/>
        </a:buClr>
        <a:buSzPct val="100000"/>
        <a:buFont typeface="Times New Roman" panose="02020603050405020304" pitchFamily="18" charset="0"/>
        <a:defRPr sz="3175" kern="1200">
          <a:solidFill>
            <a:srgbClr val="FFFFFF"/>
          </a:solidFill>
          <a:latin typeface="+mn-lt"/>
          <a:ea typeface="+mn-ea"/>
          <a:cs typeface="+mn-cs"/>
        </a:defRPr>
      </a:lvl1pPr>
      <a:lvl2pPr marL="741611" indent="-285124" algn="l" defTabSz="456487" rtl="0" eaLnBrk="0" fontAlgn="base" hangingPunct="0">
        <a:lnSpc>
          <a:spcPct val="93000"/>
        </a:lnSpc>
        <a:spcBef>
          <a:spcPct val="0"/>
        </a:spcBef>
        <a:spcAft>
          <a:spcPts val="1134"/>
        </a:spcAft>
        <a:buClr>
          <a:srgbClr val="000000"/>
        </a:buClr>
        <a:buSzPct val="100000"/>
        <a:buFont typeface="Times New Roman" panose="02020603050405020304" pitchFamily="18" charset="0"/>
        <a:defRPr sz="2721" kern="1200">
          <a:solidFill>
            <a:srgbClr val="FFFFFF"/>
          </a:solidFill>
          <a:latin typeface="+mn-lt"/>
          <a:ea typeface="+mn-ea"/>
          <a:cs typeface="+mn-cs"/>
        </a:defRPr>
      </a:lvl2pPr>
      <a:lvl3pPr marL="1141937" indent="-227523" algn="l" defTabSz="456487" rtl="0" eaLnBrk="0" fontAlgn="base" hangingPunct="0">
        <a:lnSpc>
          <a:spcPct val="93000"/>
        </a:lnSpc>
        <a:spcBef>
          <a:spcPct val="0"/>
        </a:spcBef>
        <a:spcAft>
          <a:spcPts val="851"/>
        </a:spcAft>
        <a:buClr>
          <a:srgbClr val="000000"/>
        </a:buClr>
        <a:buSzPct val="100000"/>
        <a:buFont typeface="Times New Roman" panose="02020603050405020304" pitchFamily="18" charset="0"/>
        <a:defRPr sz="2358" kern="1200">
          <a:solidFill>
            <a:srgbClr val="FFFFFF"/>
          </a:solidFill>
          <a:latin typeface="+mn-lt"/>
          <a:ea typeface="+mn-ea"/>
          <a:cs typeface="+mn-cs"/>
        </a:defRPr>
      </a:lvl3pPr>
      <a:lvl4pPr marL="1599864" indent="-227523" algn="l" defTabSz="456487" rtl="0" eaLnBrk="0" fontAlgn="base" hangingPunct="0">
        <a:lnSpc>
          <a:spcPct val="93000"/>
        </a:lnSpc>
        <a:spcBef>
          <a:spcPct val="0"/>
        </a:spcBef>
        <a:spcAft>
          <a:spcPts val="579"/>
        </a:spcAft>
        <a:buClr>
          <a:srgbClr val="000000"/>
        </a:buClr>
        <a:buSzPct val="100000"/>
        <a:buFont typeface="Times New Roman" panose="02020603050405020304" pitchFamily="18" charset="0"/>
        <a:defRPr sz="1996" kern="1200">
          <a:solidFill>
            <a:srgbClr val="FFFFFF"/>
          </a:solidFill>
          <a:latin typeface="+mn-lt"/>
          <a:ea typeface="+mn-ea"/>
          <a:cs typeface="+mn-cs"/>
        </a:defRPr>
      </a:lvl4pPr>
      <a:lvl5pPr marL="2056350" indent="-227523" algn="l" defTabSz="456487" rtl="0" eaLnBrk="0" fontAlgn="base" hangingPunct="0">
        <a:lnSpc>
          <a:spcPct val="93000"/>
        </a:lnSpc>
        <a:spcBef>
          <a:spcPct val="0"/>
        </a:spcBef>
        <a:spcAft>
          <a:spcPts val="284"/>
        </a:spcAft>
        <a:buClr>
          <a:srgbClr val="000000"/>
        </a:buClr>
        <a:buSzPct val="100000"/>
        <a:buFont typeface="Times New Roman" panose="02020603050405020304" pitchFamily="18" charset="0"/>
        <a:defRPr sz="1996" kern="1200">
          <a:solidFill>
            <a:srgbClr val="FFFFFF"/>
          </a:solidFill>
          <a:latin typeface="+mn-lt"/>
          <a:ea typeface="+mn-ea"/>
          <a:cs typeface="+mn-cs"/>
        </a:defRPr>
      </a:lvl5pPr>
      <a:lvl6pPr marL="2514340"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92"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45"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97" indent="-228577"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hyperlink" Target="http://www.elsevier.com/termsandcondi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hyperlink" Target="http://www.elsevier.com/termsandcondition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1"/>
          <p:cNvSpPr>
            <a:spLocks noGrp="1"/>
          </p:cNvSpPr>
          <p:nvPr>
            <p:ph type="subTitle" idx="1"/>
          </p:nvPr>
        </p:nvSpPr>
        <p:spPr/>
        <p:txBody>
          <a:bodyPr/>
          <a:lstStyle/>
          <a:p>
            <a:r>
              <a:rPr lang="en-US" b="1" dirty="0" smtClean="0">
                <a:latin typeface="Arial" charset="0"/>
                <a:cs typeface="Arial" charset="0"/>
              </a:rPr>
              <a:t>Paula Harvey, BMBS, PhD, FRACP</a:t>
            </a:r>
          </a:p>
          <a:p>
            <a:r>
              <a:rPr lang="en-US" dirty="0" smtClean="0">
                <a:latin typeface="Arial" charset="0"/>
                <a:cs typeface="Arial" charset="0"/>
              </a:rPr>
              <a:t>Women’s College Hospital</a:t>
            </a:r>
          </a:p>
          <a:p>
            <a:r>
              <a:rPr lang="en-US" dirty="0" smtClean="0">
                <a:latin typeface="Arial" charset="0"/>
                <a:cs typeface="Arial" charset="0"/>
              </a:rPr>
              <a:t>Department of Medicine</a:t>
            </a:r>
          </a:p>
          <a:p>
            <a:r>
              <a:rPr lang="en-US" dirty="0" smtClean="0">
                <a:latin typeface="Arial" charset="0"/>
                <a:cs typeface="Arial" charset="0"/>
              </a:rPr>
              <a:t>University of Toronto</a:t>
            </a:r>
          </a:p>
        </p:txBody>
      </p:sp>
      <p:sp>
        <p:nvSpPr>
          <p:cNvPr id="14338" name="Title 2"/>
          <p:cNvSpPr>
            <a:spLocks noGrp="1"/>
          </p:cNvSpPr>
          <p:nvPr>
            <p:ph type="title"/>
          </p:nvPr>
        </p:nvSpPr>
        <p:spPr>
          <a:xfrm>
            <a:off x="228600" y="1905000"/>
            <a:ext cx="8458200" cy="912813"/>
          </a:xfrm>
        </p:spPr>
        <p:txBody>
          <a:bodyPr/>
          <a:lstStyle/>
          <a:p>
            <a:r>
              <a:rPr lang="en-US" sz="4000" b="1" dirty="0" smtClean="0"/>
              <a:t>AF &amp; Exercise</a:t>
            </a:r>
            <a:endParaRPr lang="en-US" sz="4000" dirty="0" smtClean="0">
              <a:latin typeface="Arial" charset="0"/>
              <a:cs typeface="Arial" charset="0"/>
            </a:endParaRPr>
          </a:p>
        </p:txBody>
      </p:sp>
      <p:sp>
        <p:nvSpPr>
          <p:cNvPr id="14339" name="Rectangle 4"/>
          <p:cNvSpPr>
            <a:spLocks noChangeArrowheads="1"/>
          </p:cNvSpPr>
          <p:nvPr/>
        </p:nvSpPr>
        <p:spPr bwMode="auto">
          <a:xfrm>
            <a:off x="4505325" y="2995613"/>
            <a:ext cx="9144000" cy="0"/>
          </a:xfrm>
          <a:prstGeom prst="rect">
            <a:avLst/>
          </a:prstGeom>
          <a:noFill/>
          <a:ln w="9525">
            <a:noFill/>
            <a:miter lim="800000"/>
            <a:headEnd/>
            <a:tailEnd/>
          </a:ln>
        </p:spPr>
        <p:txBody>
          <a:bodyPr wrap="none" anchor="ctr">
            <a:spAutoFit/>
          </a:bodyPr>
          <a:lstStyle/>
          <a:p>
            <a:endParaRPr 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9pPr>
          </a:lstStyle>
          <a:p>
            <a:pPr algn="ctr" eaLnBrk="1">
              <a:spcAft>
                <a:spcPct val="0"/>
              </a:spcAft>
              <a:buSzPct val="45000"/>
              <a:buFont typeface="Wingdings" panose="05000000000000000000" pitchFamily="2" charset="2"/>
              <a:buNone/>
            </a:pPr>
            <a:r>
              <a:rPr lang="en-GB" altLang="en-US" sz="1451" b="1">
                <a:latin typeface="Arial" panose="020B0604020202020204" pitchFamily="34" charset="0"/>
              </a:rPr>
              <a:t>Risk of atrial fibrillation associated with baseline peak metabolic equivalents (METs; per 1 MET) within subgroups of the study cohort. </a:t>
            </a:r>
          </a:p>
        </p:txBody>
      </p:sp>
      <p:pic>
        <p:nvPicPr>
          <p:cNvPr id="49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0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2001" y="979561"/>
            <a:ext cx="43257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7" name="Text Box 4"/>
          <p:cNvSpPr txBox="1">
            <a:spLocks noChangeArrowheads="1"/>
          </p:cNvSpPr>
          <p:nvPr/>
        </p:nvSpPr>
        <p:spPr bwMode="auto">
          <a:xfrm>
            <a:off x="241200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1089" b="1">
                <a:latin typeface="Arial" panose="020B0604020202020204" pitchFamily="34" charset="0"/>
              </a:rPr>
              <a:t>Waqas T. Qureshi et al. Circulation. 2015;131:1827-1834</a:t>
            </a:r>
          </a:p>
        </p:txBody>
      </p:sp>
      <p:sp>
        <p:nvSpPr>
          <p:cNvPr id="49158" name="Text Box 5"/>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907">
                <a:latin typeface="Arial" panose="020B0604020202020204" pitchFamily="34" charset="0"/>
              </a:rPr>
              <a:t>Copyright © American Heart Association, Inc. All rights reserved.</a:t>
            </a:r>
          </a:p>
        </p:txBody>
      </p:sp>
    </p:spTree>
    <p:extLst>
      <p:ext uri="{BB962C8B-B14F-4D97-AF65-F5344CB8AC3E}">
        <p14:creationId xmlns:p14="http://schemas.microsoft.com/office/powerpoint/2010/main" val="1048223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Incident AF in women &amp; exercise?</a:t>
            </a:r>
            <a:endParaRPr lang="en-US" dirty="0"/>
          </a:p>
        </p:txBody>
      </p:sp>
      <p:sp>
        <p:nvSpPr>
          <p:cNvPr id="5" name="Content Placeholder 4"/>
          <p:cNvSpPr>
            <a:spLocks noGrp="1"/>
          </p:cNvSpPr>
          <p:nvPr>
            <p:ph idx="1"/>
          </p:nvPr>
        </p:nvSpPr>
        <p:spPr>
          <a:xfrm>
            <a:off x="304800" y="914400"/>
            <a:ext cx="8534400" cy="4419600"/>
          </a:xfrm>
        </p:spPr>
        <p:txBody>
          <a:bodyPr/>
          <a:lstStyle/>
          <a:p>
            <a:r>
              <a:rPr lang="en-US" altLang="en-US" dirty="0" smtClean="0"/>
              <a:t>Women </a:t>
            </a:r>
            <a:r>
              <a:rPr lang="en-US" altLang="en-US" dirty="0"/>
              <a:t>enrolled in the Women’s Health Initiative (WHI) Study who achieved ≥</a:t>
            </a:r>
            <a:r>
              <a:rPr lang="en-US" altLang="en-US" dirty="0" smtClean="0"/>
              <a:t>7.5 </a:t>
            </a:r>
            <a:r>
              <a:rPr lang="en-US" altLang="en-US" dirty="0" err="1"/>
              <a:t>MET·h</a:t>
            </a:r>
            <a:r>
              <a:rPr lang="en-US" altLang="en-US" dirty="0"/>
              <a:t>/</a:t>
            </a:r>
            <a:r>
              <a:rPr lang="en-US" altLang="en-US" dirty="0" err="1"/>
              <a:t>wk</a:t>
            </a:r>
            <a:r>
              <a:rPr lang="en-US" altLang="en-US" dirty="0"/>
              <a:t> </a:t>
            </a:r>
            <a:r>
              <a:rPr lang="en-US" altLang="en-US" dirty="0" smtClean="0"/>
              <a:t>had ↓ risk </a:t>
            </a:r>
            <a:r>
              <a:rPr lang="en-US" altLang="en-US" dirty="0"/>
              <a:t>of AF (HR, 0.86; 95% CI, 0.75–0.98; </a:t>
            </a:r>
            <a:r>
              <a:rPr lang="en-US" altLang="en-US" i="1" dirty="0"/>
              <a:t>P</a:t>
            </a:r>
            <a:r>
              <a:rPr lang="en-US" altLang="en-US" dirty="0"/>
              <a:t>=0.03</a:t>
            </a:r>
            <a:r>
              <a:rPr lang="en-US" altLang="en-US" dirty="0" smtClean="0"/>
              <a:t>). </a:t>
            </a:r>
            <a:r>
              <a:rPr lang="en-US" altLang="en-US" dirty="0"/>
              <a:t>However, this association did not remain significant after adjustment for BMI (a measure of obesity</a:t>
            </a:r>
            <a:r>
              <a:rPr lang="en-US" altLang="en-US" dirty="0" smtClean="0"/>
              <a:t>).</a:t>
            </a:r>
          </a:p>
          <a:p>
            <a:r>
              <a:rPr lang="en-US" altLang="en-US" dirty="0" smtClean="0"/>
              <a:t>These </a:t>
            </a:r>
            <a:r>
              <a:rPr lang="en-US" altLang="en-US" dirty="0"/>
              <a:t>prospective data suggest </a:t>
            </a:r>
            <a:r>
              <a:rPr lang="en-US" altLang="en-US" dirty="0" smtClean="0"/>
              <a:t>modest </a:t>
            </a:r>
            <a:r>
              <a:rPr lang="en-US" altLang="en-US" dirty="0"/>
              <a:t>amounts of regular physical activity is associated with a risk ↓ of AF in a population of middle-aged, initially healthy women. </a:t>
            </a:r>
            <a:endParaRPr lang="en-US" altLang="en-US" dirty="0" smtClean="0"/>
          </a:p>
          <a:p>
            <a:r>
              <a:rPr lang="en-US" altLang="en-US" dirty="0" smtClean="0"/>
              <a:t>In </a:t>
            </a:r>
            <a:r>
              <a:rPr lang="en-US" altLang="en-US" dirty="0"/>
              <a:t>this population, the effects of physical </a:t>
            </a:r>
            <a:r>
              <a:rPr lang="en-US" altLang="en-US" dirty="0" smtClean="0"/>
              <a:t>activity </a:t>
            </a:r>
            <a:r>
              <a:rPr lang="en-US" altLang="en-US" dirty="0"/>
              <a:t>on AF risk appear to be mediated by BMI but not by hypertension or cardiovascular disease. </a:t>
            </a:r>
            <a:endParaRPr lang="en-US" altLang="en-US" dirty="0" smtClean="0"/>
          </a:p>
          <a:p>
            <a:r>
              <a:rPr lang="en-US" altLang="en-US" i="1" dirty="0" smtClean="0"/>
              <a:t>No increased </a:t>
            </a:r>
            <a:r>
              <a:rPr lang="en-US" altLang="en-US" i="1" dirty="0"/>
              <a:t>risk of AF among women reporting vigorous exercise, but few women engaged in high levels of vigorous exercise.</a:t>
            </a:r>
          </a:p>
          <a:p>
            <a:endParaRPr lang="en-US" dirty="0"/>
          </a:p>
        </p:txBody>
      </p:sp>
      <p:sp>
        <p:nvSpPr>
          <p:cNvPr id="6" name="TextBox 5"/>
          <p:cNvSpPr txBox="1"/>
          <p:nvPr/>
        </p:nvSpPr>
        <p:spPr>
          <a:xfrm>
            <a:off x="1103056" y="5361709"/>
            <a:ext cx="6861687" cy="369332"/>
          </a:xfrm>
          <a:prstGeom prst="rect">
            <a:avLst/>
          </a:prstGeom>
          <a:noFill/>
        </p:spPr>
        <p:txBody>
          <a:bodyPr wrap="none" rtlCol="0">
            <a:spAutoFit/>
          </a:bodyPr>
          <a:lstStyle/>
          <a:p>
            <a:r>
              <a:rPr lang="en-US" dirty="0" smtClean="0"/>
              <a:t>Everett BM et al. </a:t>
            </a:r>
            <a:r>
              <a:rPr lang="en-US" dirty="0" err="1" smtClean="0"/>
              <a:t>Circ</a:t>
            </a:r>
            <a:r>
              <a:rPr lang="en-US" dirty="0" smtClean="0"/>
              <a:t> </a:t>
            </a:r>
            <a:r>
              <a:rPr lang="en-US" dirty="0" err="1" smtClean="0"/>
              <a:t>cardiovasc</a:t>
            </a:r>
            <a:r>
              <a:rPr lang="en-US" dirty="0" smtClean="0"/>
              <a:t> </a:t>
            </a:r>
            <a:r>
              <a:rPr lang="en-US" dirty="0" err="1" smtClean="0"/>
              <a:t>Qual</a:t>
            </a:r>
            <a:r>
              <a:rPr lang="en-US" dirty="0" smtClean="0"/>
              <a:t> Outcomes 2011;4:321-327.</a:t>
            </a:r>
            <a:endParaRPr lang="en-US" dirty="0"/>
          </a:p>
        </p:txBody>
      </p:sp>
    </p:spTree>
    <p:extLst>
      <p:ext uri="{BB962C8B-B14F-4D97-AF65-F5344CB8AC3E}">
        <p14:creationId xmlns:p14="http://schemas.microsoft.com/office/powerpoint/2010/main" val="2140527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991600" cy="792163"/>
          </a:xfrm>
        </p:spPr>
        <p:txBody>
          <a:bodyPr/>
          <a:lstStyle/>
          <a:p>
            <a:pPr algn="ctr"/>
            <a:r>
              <a:rPr lang="en-US" sz="3200" dirty="0" smtClean="0"/>
              <a:t>Cardiorespiratory Fitness (CRF) &amp; </a:t>
            </a:r>
            <a:r>
              <a:rPr lang="en-US" sz="3200" b="1" dirty="0"/>
              <a:t>R</a:t>
            </a:r>
            <a:r>
              <a:rPr lang="en-US" sz="3200" b="1" dirty="0" smtClean="0"/>
              <a:t>ecurrent AF</a:t>
            </a:r>
            <a:endParaRPr lang="en-US" sz="3200" b="1" dirty="0"/>
          </a:p>
        </p:txBody>
      </p:sp>
      <p:sp>
        <p:nvSpPr>
          <p:cNvPr id="5" name="Content Placeholder 4"/>
          <p:cNvSpPr>
            <a:spLocks noGrp="1"/>
          </p:cNvSpPr>
          <p:nvPr>
            <p:ph idx="1"/>
          </p:nvPr>
        </p:nvSpPr>
        <p:spPr>
          <a:xfrm>
            <a:off x="152400" y="1043780"/>
            <a:ext cx="8991600" cy="4595019"/>
          </a:xfrm>
        </p:spPr>
        <p:txBody>
          <a:bodyPr/>
          <a:lstStyle/>
          <a:p>
            <a:pPr marL="0" indent="0">
              <a:buNone/>
            </a:pPr>
            <a:r>
              <a:rPr lang="en-US" sz="2200" b="1" dirty="0">
                <a:solidFill>
                  <a:prstClr val="black"/>
                </a:solidFill>
                <a:latin typeface="Arial" charset="0"/>
              </a:rPr>
              <a:t>Impact of </a:t>
            </a:r>
            <a:r>
              <a:rPr lang="en-US" sz="2200" b="1" dirty="0" err="1">
                <a:solidFill>
                  <a:prstClr val="black"/>
                </a:solidFill>
                <a:latin typeface="Arial" charset="0"/>
              </a:rPr>
              <a:t>CARDIOrespiratory</a:t>
            </a:r>
            <a:r>
              <a:rPr lang="en-US" sz="2200" b="1" dirty="0">
                <a:solidFill>
                  <a:prstClr val="black"/>
                </a:solidFill>
                <a:latin typeface="Arial" charset="0"/>
              </a:rPr>
              <a:t> </a:t>
            </a:r>
            <a:r>
              <a:rPr lang="en-US" sz="2200" b="1" dirty="0" err="1">
                <a:solidFill>
                  <a:prstClr val="black"/>
                </a:solidFill>
                <a:latin typeface="Arial" charset="0"/>
              </a:rPr>
              <a:t>FITness</a:t>
            </a:r>
            <a:r>
              <a:rPr lang="en-US" sz="2200" b="1" dirty="0">
                <a:solidFill>
                  <a:prstClr val="black"/>
                </a:solidFill>
                <a:latin typeface="Arial" charset="0"/>
              </a:rPr>
              <a:t> on Arrhythmia Recurrence in Obese Individuals With Atrial Fibrillation: The CARDIO-FIT </a:t>
            </a:r>
            <a:r>
              <a:rPr lang="en-US" sz="2200" b="1" dirty="0" smtClean="0">
                <a:solidFill>
                  <a:prstClr val="black"/>
                </a:solidFill>
                <a:latin typeface="Arial" charset="0"/>
              </a:rPr>
              <a:t>Study.</a:t>
            </a:r>
          </a:p>
          <a:p>
            <a:pPr eaLnBrk="1" hangingPunct="1">
              <a:spcBef>
                <a:spcPct val="0"/>
              </a:spcBef>
              <a:defRPr/>
            </a:pPr>
            <a:r>
              <a:rPr lang="en-US" sz="2200" b="1" dirty="0" smtClean="0">
                <a:solidFill>
                  <a:srgbClr val="002060"/>
                </a:solidFill>
                <a:latin typeface="Arial" charset="0"/>
              </a:rPr>
              <a:t>Hypothesis: preserved CRF at </a:t>
            </a:r>
            <a:r>
              <a:rPr lang="en-US" sz="2200" b="1" dirty="0">
                <a:solidFill>
                  <a:srgbClr val="002060"/>
                </a:solidFill>
                <a:latin typeface="Arial" charset="0"/>
              </a:rPr>
              <a:t>baseline </a:t>
            </a:r>
            <a:r>
              <a:rPr lang="en-US" sz="2200" b="1" dirty="0">
                <a:solidFill>
                  <a:srgbClr val="0194B1"/>
                </a:solidFill>
                <a:latin typeface="Arial" charset="0"/>
              </a:rPr>
              <a:t>in obese AF patients offsets </a:t>
            </a:r>
            <a:r>
              <a:rPr lang="en-US" sz="2200" b="1" dirty="0" smtClean="0">
                <a:solidFill>
                  <a:srgbClr val="0194B1"/>
                </a:solidFill>
                <a:latin typeface="Arial" charset="0"/>
              </a:rPr>
              <a:t>detrimental </a:t>
            </a:r>
            <a:r>
              <a:rPr lang="en-US" sz="2200" b="1" dirty="0">
                <a:solidFill>
                  <a:srgbClr val="0194B1"/>
                </a:solidFill>
                <a:latin typeface="Arial" charset="0"/>
              </a:rPr>
              <a:t>effects of obesity and </a:t>
            </a:r>
            <a:r>
              <a:rPr lang="en-US" sz="2200" b="1" dirty="0" smtClean="0">
                <a:solidFill>
                  <a:srgbClr val="002060"/>
                </a:solidFill>
                <a:latin typeface="Arial" charset="0"/>
              </a:rPr>
              <a:t>gain </a:t>
            </a:r>
            <a:r>
              <a:rPr lang="en-US" sz="2200" b="1" dirty="0">
                <a:solidFill>
                  <a:srgbClr val="002060"/>
                </a:solidFill>
                <a:latin typeface="Arial" charset="0"/>
              </a:rPr>
              <a:t>in </a:t>
            </a:r>
            <a:r>
              <a:rPr lang="en-US" sz="2200" b="1" dirty="0" smtClean="0">
                <a:solidFill>
                  <a:srgbClr val="002060"/>
                </a:solidFill>
                <a:latin typeface="Arial" charset="0"/>
              </a:rPr>
              <a:t>CRF </a:t>
            </a:r>
            <a:r>
              <a:rPr lang="en-US" sz="2200" b="1" dirty="0">
                <a:solidFill>
                  <a:srgbClr val="0194B1"/>
                </a:solidFill>
                <a:latin typeface="Arial" charset="0"/>
              </a:rPr>
              <a:t>through </a:t>
            </a:r>
            <a:r>
              <a:rPr lang="en-US" sz="2200" b="1" dirty="0" smtClean="0">
                <a:solidFill>
                  <a:srgbClr val="0194B1"/>
                </a:solidFill>
                <a:latin typeface="Arial" charset="0"/>
              </a:rPr>
              <a:t>structured </a:t>
            </a:r>
            <a:r>
              <a:rPr lang="en-US" sz="2200" b="1" dirty="0">
                <a:solidFill>
                  <a:srgbClr val="0194B1"/>
                </a:solidFill>
                <a:latin typeface="Arial" charset="0"/>
              </a:rPr>
              <a:t>exercise program has synergistic effect with weight loss on </a:t>
            </a:r>
            <a:r>
              <a:rPr lang="en-US" sz="2200" b="1" dirty="0" smtClean="0">
                <a:solidFill>
                  <a:srgbClr val="0194B1"/>
                </a:solidFill>
                <a:latin typeface="Arial" charset="0"/>
              </a:rPr>
              <a:t>freedom </a:t>
            </a:r>
            <a:r>
              <a:rPr lang="en-US" sz="2200" b="1" dirty="0">
                <a:solidFill>
                  <a:srgbClr val="0194B1"/>
                </a:solidFill>
                <a:latin typeface="Arial" charset="0"/>
              </a:rPr>
              <a:t>from AF</a:t>
            </a:r>
            <a:r>
              <a:rPr lang="en-US" sz="2200" b="1" dirty="0" smtClean="0">
                <a:solidFill>
                  <a:srgbClr val="0194B1"/>
                </a:solidFill>
                <a:latin typeface="Arial" charset="0"/>
              </a:rPr>
              <a:t>. </a:t>
            </a:r>
          </a:p>
          <a:p>
            <a:pPr marL="0" indent="0" eaLnBrk="1" hangingPunct="1">
              <a:spcBef>
                <a:spcPct val="0"/>
              </a:spcBef>
              <a:buNone/>
              <a:defRPr/>
            </a:pPr>
            <a:endParaRPr lang="en-US" sz="2200" b="1" dirty="0" smtClean="0">
              <a:solidFill>
                <a:srgbClr val="0194B1"/>
              </a:solidFill>
              <a:latin typeface="Arial" charset="0"/>
            </a:endParaRPr>
          </a:p>
          <a:p>
            <a:pPr lvl="1" eaLnBrk="1" hangingPunct="1">
              <a:spcBef>
                <a:spcPct val="0"/>
              </a:spcBef>
              <a:defRPr/>
            </a:pPr>
            <a:r>
              <a:rPr lang="en-US" sz="2200" b="1" dirty="0" smtClean="0">
                <a:solidFill>
                  <a:srgbClr val="0194B1"/>
                </a:solidFill>
                <a:latin typeface="Arial" charset="0"/>
              </a:rPr>
              <a:t>Single </a:t>
            </a:r>
            <a:r>
              <a:rPr lang="en-US" sz="2200" b="1" dirty="0" err="1" smtClean="0">
                <a:solidFill>
                  <a:srgbClr val="0194B1"/>
                </a:solidFill>
                <a:latin typeface="Arial" charset="0"/>
              </a:rPr>
              <a:t>centre</a:t>
            </a:r>
            <a:r>
              <a:rPr lang="en-US" sz="2200" b="1" dirty="0" smtClean="0">
                <a:solidFill>
                  <a:srgbClr val="0194B1"/>
                </a:solidFill>
                <a:latin typeface="Arial" charset="0"/>
              </a:rPr>
              <a:t>, observational study. N = 308</a:t>
            </a:r>
          </a:p>
          <a:p>
            <a:pPr lvl="1" eaLnBrk="1" hangingPunct="1">
              <a:spcBef>
                <a:spcPct val="0"/>
              </a:spcBef>
              <a:defRPr/>
            </a:pPr>
            <a:r>
              <a:rPr lang="en-US" sz="2200" b="1" dirty="0" smtClean="0">
                <a:solidFill>
                  <a:srgbClr val="0194B1"/>
                </a:solidFill>
                <a:latin typeface="Arial" charset="0"/>
              </a:rPr>
              <a:t>Consecutive pts with symptomatic paroxysmal or permanent AF</a:t>
            </a:r>
          </a:p>
          <a:p>
            <a:pPr lvl="1" eaLnBrk="1" hangingPunct="1">
              <a:spcBef>
                <a:spcPct val="0"/>
              </a:spcBef>
              <a:defRPr/>
            </a:pPr>
            <a:r>
              <a:rPr lang="en-US" sz="2200" b="1" dirty="0" smtClean="0">
                <a:solidFill>
                  <a:srgbClr val="0194B1"/>
                </a:solidFill>
                <a:latin typeface="Arial" charset="0"/>
              </a:rPr>
              <a:t>BMI ≥ 27 kg/m2</a:t>
            </a:r>
          </a:p>
          <a:p>
            <a:pPr lvl="1" eaLnBrk="1" hangingPunct="1">
              <a:spcBef>
                <a:spcPct val="0"/>
              </a:spcBef>
              <a:defRPr/>
            </a:pPr>
            <a:r>
              <a:rPr lang="en-US" sz="2200" b="1" dirty="0" smtClean="0">
                <a:solidFill>
                  <a:srgbClr val="0194B1"/>
                </a:solidFill>
                <a:latin typeface="Arial" charset="0"/>
              </a:rPr>
              <a:t>Comprehensive wt. loss and exercise program</a:t>
            </a:r>
          </a:p>
          <a:p>
            <a:pPr lvl="1" eaLnBrk="1" hangingPunct="1">
              <a:spcBef>
                <a:spcPct val="0"/>
              </a:spcBef>
              <a:defRPr/>
            </a:pPr>
            <a:r>
              <a:rPr lang="en-US" sz="2200" b="1" dirty="0" smtClean="0">
                <a:solidFill>
                  <a:srgbClr val="0194B1"/>
                </a:solidFill>
                <a:latin typeface="Arial" charset="0"/>
              </a:rPr>
              <a:t>F/U mean of 49 months</a:t>
            </a:r>
          </a:p>
          <a:p>
            <a:pPr eaLnBrk="1" hangingPunct="1">
              <a:spcBef>
                <a:spcPct val="0"/>
              </a:spcBef>
              <a:defRPr/>
            </a:pPr>
            <a:endParaRPr lang="en-US" b="1" dirty="0" smtClean="0">
              <a:solidFill>
                <a:srgbClr val="0194B1"/>
              </a:solidFill>
              <a:latin typeface="Arial" charset="0"/>
            </a:endParaRPr>
          </a:p>
          <a:p>
            <a:pPr marL="0" indent="0" eaLnBrk="1" hangingPunct="1">
              <a:spcBef>
                <a:spcPct val="0"/>
              </a:spcBef>
              <a:buNone/>
              <a:defRPr/>
            </a:pPr>
            <a:endParaRPr lang="en-US" dirty="0">
              <a:solidFill>
                <a:srgbClr val="0194B1"/>
              </a:solidFill>
              <a:latin typeface="Arial" charset="0"/>
            </a:endParaRPr>
          </a:p>
        </p:txBody>
      </p:sp>
      <p:sp>
        <p:nvSpPr>
          <p:cNvPr id="2" name="TextBox 1"/>
          <p:cNvSpPr txBox="1"/>
          <p:nvPr/>
        </p:nvSpPr>
        <p:spPr>
          <a:xfrm>
            <a:off x="2514600" y="6019800"/>
            <a:ext cx="5257800" cy="369332"/>
          </a:xfrm>
          <a:prstGeom prst="rect">
            <a:avLst/>
          </a:prstGeom>
          <a:noFill/>
        </p:spPr>
        <p:txBody>
          <a:bodyPr wrap="square" rtlCol="0">
            <a:spAutoFit/>
          </a:bodyPr>
          <a:lstStyle/>
          <a:p>
            <a:pPr marL="0" indent="0" algn="ctr">
              <a:buNone/>
            </a:pPr>
            <a:r>
              <a:rPr lang="en-US" dirty="0">
                <a:solidFill>
                  <a:srgbClr val="002060"/>
                </a:solidFill>
              </a:rPr>
              <a:t>Pathak et al. JACC 2015;66(9):985-96</a:t>
            </a:r>
            <a:endParaRPr lang="en-US" b="1" dirty="0">
              <a:solidFill>
                <a:srgbClr val="002060"/>
              </a:solidFill>
            </a:endParaRPr>
          </a:p>
        </p:txBody>
      </p:sp>
    </p:spTree>
    <p:extLst>
      <p:ext uri="{BB962C8B-B14F-4D97-AF65-F5344CB8AC3E}">
        <p14:creationId xmlns:p14="http://schemas.microsoft.com/office/powerpoint/2010/main" val="79885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06" y="1558440"/>
            <a:ext cx="7254575" cy="430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6096000"/>
            <a:ext cx="4095993" cy="369332"/>
          </a:xfrm>
          <a:prstGeom prst="rect">
            <a:avLst/>
          </a:prstGeom>
          <a:noFill/>
        </p:spPr>
        <p:txBody>
          <a:bodyPr wrap="none" rtlCol="0">
            <a:spAutoFit/>
          </a:bodyPr>
          <a:lstStyle/>
          <a:p>
            <a:r>
              <a:rPr lang="en-US" dirty="0"/>
              <a:t>Pathak et al. JACC 2015;66(9):</a:t>
            </a:r>
            <a:r>
              <a:rPr lang="en-US" dirty="0" smtClean="0"/>
              <a:t>985-96</a:t>
            </a:r>
            <a:endParaRPr lang="en-US" dirty="0"/>
          </a:p>
        </p:txBody>
      </p:sp>
      <p:sp>
        <p:nvSpPr>
          <p:cNvPr id="3" name="TextBox 2"/>
          <p:cNvSpPr txBox="1"/>
          <p:nvPr/>
        </p:nvSpPr>
        <p:spPr>
          <a:xfrm>
            <a:off x="304800" y="300337"/>
            <a:ext cx="8839200" cy="1107996"/>
          </a:xfrm>
          <a:prstGeom prst="rect">
            <a:avLst/>
          </a:prstGeom>
          <a:noFill/>
        </p:spPr>
        <p:txBody>
          <a:bodyPr wrap="square" rtlCol="0">
            <a:spAutoFit/>
          </a:bodyPr>
          <a:lstStyle/>
          <a:p>
            <a:r>
              <a:rPr lang="en-US" sz="2400" b="1" dirty="0">
                <a:solidFill>
                  <a:srgbClr val="0194B1"/>
                </a:solidFill>
              </a:rPr>
              <a:t>Outcomes of AF Freedom According to CRF </a:t>
            </a:r>
            <a:r>
              <a:rPr lang="en-US" sz="2400" b="1" dirty="0" smtClean="0">
                <a:solidFill>
                  <a:srgbClr val="0194B1"/>
                </a:solidFill>
              </a:rPr>
              <a:t>Gain and WL:</a:t>
            </a:r>
            <a:endParaRPr lang="en-US" sz="2400" b="1" dirty="0">
              <a:solidFill>
                <a:srgbClr val="0194B1"/>
              </a:solidFill>
            </a:endParaRPr>
          </a:p>
          <a:p>
            <a:r>
              <a:rPr lang="en-US" sz="2400" b="1" dirty="0">
                <a:solidFill>
                  <a:srgbClr val="0194B1"/>
                </a:solidFill>
              </a:rPr>
              <a:t>(&lt;2 METS gain vs &gt; 2 METS </a:t>
            </a:r>
            <a:r>
              <a:rPr lang="en-US" sz="2400" b="1" dirty="0" smtClean="0">
                <a:solidFill>
                  <a:srgbClr val="0194B1"/>
                </a:solidFill>
              </a:rPr>
              <a:t>Gain &amp; &lt;10% WL and &gt;20% WL) </a:t>
            </a:r>
            <a:endParaRPr lang="en-US" sz="2400" b="1" dirty="0">
              <a:solidFill>
                <a:srgbClr val="0194B1"/>
              </a:solidFill>
            </a:endParaRPr>
          </a:p>
          <a:p>
            <a:endParaRPr lang="en-US" dirty="0"/>
          </a:p>
        </p:txBody>
      </p:sp>
    </p:spTree>
    <p:extLst>
      <p:ext uri="{BB962C8B-B14F-4D97-AF65-F5344CB8AC3E}">
        <p14:creationId xmlns:p14="http://schemas.microsoft.com/office/powerpoint/2010/main" val="299312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CRF and Recurrent AF</a:t>
            </a:r>
            <a:endParaRPr lang="en-US" dirty="0"/>
          </a:p>
        </p:txBody>
      </p:sp>
      <p:sp>
        <p:nvSpPr>
          <p:cNvPr id="9" name="Content Placeholder 8"/>
          <p:cNvSpPr>
            <a:spLocks noGrp="1"/>
          </p:cNvSpPr>
          <p:nvPr>
            <p:ph idx="1"/>
          </p:nvPr>
        </p:nvSpPr>
        <p:spPr>
          <a:xfrm>
            <a:off x="304800" y="914400"/>
            <a:ext cx="8534400" cy="3886200"/>
          </a:xfrm>
        </p:spPr>
        <p:txBody>
          <a:bodyPr/>
          <a:lstStyle/>
          <a:p>
            <a:pPr eaLnBrk="1" hangingPunct="1">
              <a:spcBef>
                <a:spcPct val="0"/>
              </a:spcBef>
              <a:defRPr/>
            </a:pPr>
            <a:r>
              <a:rPr lang="en-US" dirty="0" smtClean="0">
                <a:solidFill>
                  <a:prstClr val="black"/>
                </a:solidFill>
                <a:latin typeface="Arial" charset="0"/>
              </a:rPr>
              <a:t>Overweight and obese </a:t>
            </a:r>
            <a:r>
              <a:rPr lang="en-US" dirty="0">
                <a:solidFill>
                  <a:prstClr val="black"/>
                </a:solidFill>
                <a:latin typeface="Arial" charset="0"/>
              </a:rPr>
              <a:t>individuals with symptomatic AF, </a:t>
            </a:r>
            <a:r>
              <a:rPr lang="en-US" b="1" dirty="0">
                <a:latin typeface="Arial" charset="0"/>
              </a:rPr>
              <a:t>preserved baseline CRF</a:t>
            </a:r>
            <a:r>
              <a:rPr lang="en-US" dirty="0">
                <a:latin typeface="Arial" charset="0"/>
              </a:rPr>
              <a:t> </a:t>
            </a:r>
            <a:r>
              <a:rPr lang="en-US" dirty="0">
                <a:solidFill>
                  <a:prstClr val="black"/>
                </a:solidFill>
                <a:latin typeface="Arial" charset="0"/>
              </a:rPr>
              <a:t>predicts long-term freedom from AF. </a:t>
            </a:r>
            <a:endParaRPr lang="en-US" dirty="0" smtClean="0">
              <a:solidFill>
                <a:prstClr val="black"/>
              </a:solidFill>
              <a:latin typeface="Arial" charset="0"/>
            </a:endParaRPr>
          </a:p>
          <a:p>
            <a:pPr marL="0" indent="0" eaLnBrk="1" hangingPunct="1">
              <a:spcBef>
                <a:spcPct val="0"/>
              </a:spcBef>
              <a:buNone/>
              <a:defRPr/>
            </a:pPr>
            <a:endParaRPr lang="en-US" dirty="0">
              <a:solidFill>
                <a:prstClr val="black"/>
              </a:solidFill>
              <a:latin typeface="Arial" charset="0"/>
            </a:endParaRPr>
          </a:p>
          <a:p>
            <a:pPr eaLnBrk="1" hangingPunct="1">
              <a:spcBef>
                <a:spcPct val="0"/>
              </a:spcBef>
              <a:defRPr/>
            </a:pPr>
            <a:r>
              <a:rPr lang="en-US" b="1" dirty="0" smtClean="0">
                <a:solidFill>
                  <a:prstClr val="black"/>
                </a:solidFill>
                <a:latin typeface="Arial" charset="0"/>
              </a:rPr>
              <a:t>Significant </a:t>
            </a:r>
            <a:r>
              <a:rPr lang="en-US" b="1" dirty="0">
                <a:solidFill>
                  <a:prstClr val="black"/>
                </a:solidFill>
                <a:latin typeface="Arial" charset="0"/>
              </a:rPr>
              <a:t>dose-response relationship between baseline CRF </a:t>
            </a:r>
            <a:r>
              <a:rPr lang="en-US" dirty="0">
                <a:solidFill>
                  <a:prstClr val="black"/>
                </a:solidFill>
                <a:latin typeface="Arial" charset="0"/>
              </a:rPr>
              <a:t>with 20% reduction in the risk of AF recurrence for each MET increase in baseline </a:t>
            </a:r>
            <a:r>
              <a:rPr lang="en-US" dirty="0" smtClean="0">
                <a:solidFill>
                  <a:prstClr val="black"/>
                </a:solidFill>
                <a:latin typeface="Arial" charset="0"/>
              </a:rPr>
              <a:t>CRF. </a:t>
            </a:r>
          </a:p>
          <a:p>
            <a:pPr marL="0" indent="0" eaLnBrk="1" hangingPunct="1">
              <a:spcBef>
                <a:spcPct val="0"/>
              </a:spcBef>
              <a:buNone/>
              <a:defRPr/>
            </a:pPr>
            <a:endParaRPr lang="en-US" dirty="0">
              <a:solidFill>
                <a:prstClr val="black"/>
              </a:solidFill>
              <a:latin typeface="Arial" charset="0"/>
            </a:endParaRPr>
          </a:p>
          <a:p>
            <a:pPr eaLnBrk="1" hangingPunct="1">
              <a:spcBef>
                <a:spcPct val="0"/>
              </a:spcBef>
              <a:defRPr/>
            </a:pPr>
            <a:r>
              <a:rPr lang="en-US" b="1" dirty="0" smtClean="0">
                <a:solidFill>
                  <a:prstClr val="black"/>
                </a:solidFill>
                <a:latin typeface="Arial" charset="0"/>
              </a:rPr>
              <a:t>CRF gain</a:t>
            </a:r>
            <a:r>
              <a:rPr lang="en-US" dirty="0">
                <a:solidFill>
                  <a:prstClr val="black"/>
                </a:solidFill>
                <a:latin typeface="Arial" charset="0"/>
              </a:rPr>
              <a:t> </a:t>
            </a:r>
            <a:r>
              <a:rPr lang="en-US" b="1" dirty="0">
                <a:solidFill>
                  <a:prstClr val="black"/>
                </a:solidFill>
                <a:latin typeface="Arial" charset="0"/>
              </a:rPr>
              <a:t>with a structured exercise </a:t>
            </a:r>
            <a:r>
              <a:rPr lang="en-US" dirty="0">
                <a:solidFill>
                  <a:prstClr val="black"/>
                </a:solidFill>
                <a:latin typeface="Arial" charset="0"/>
              </a:rPr>
              <a:t>has an additive effect to weight loss in improving the long-term outcome of AF</a:t>
            </a:r>
            <a:r>
              <a:rPr lang="en-US" dirty="0" smtClean="0">
                <a:solidFill>
                  <a:prstClr val="black"/>
                </a:solidFill>
                <a:latin typeface="Arial" charset="0"/>
              </a:rPr>
              <a:t>.</a:t>
            </a:r>
          </a:p>
          <a:p>
            <a:pPr marL="0" indent="0" eaLnBrk="1" hangingPunct="1">
              <a:spcBef>
                <a:spcPct val="0"/>
              </a:spcBef>
              <a:buNone/>
              <a:defRPr/>
            </a:pPr>
            <a:r>
              <a:rPr lang="en-US" dirty="0" smtClean="0">
                <a:solidFill>
                  <a:prstClr val="black"/>
                </a:solidFill>
                <a:latin typeface="Arial" charset="0"/>
              </a:rPr>
              <a:t> </a:t>
            </a:r>
            <a:endParaRPr lang="en-US" dirty="0">
              <a:solidFill>
                <a:prstClr val="black"/>
              </a:solidFill>
              <a:latin typeface="Arial" charset="0"/>
            </a:endParaRPr>
          </a:p>
          <a:p>
            <a:pPr eaLnBrk="1" hangingPunct="1">
              <a:spcBef>
                <a:spcPct val="0"/>
              </a:spcBef>
              <a:defRPr/>
            </a:pPr>
            <a:r>
              <a:rPr lang="en-US" dirty="0">
                <a:solidFill>
                  <a:prstClr val="black"/>
                </a:solidFill>
                <a:latin typeface="Arial" charset="0"/>
              </a:rPr>
              <a:t>METs gain in cardiorespiratory fitness ≥2 on top of weight loss were </a:t>
            </a:r>
            <a:r>
              <a:rPr lang="en-US" b="1" dirty="0" smtClean="0">
                <a:latin typeface="Arial" charset="0"/>
              </a:rPr>
              <a:t>synergistic</a:t>
            </a:r>
            <a:r>
              <a:rPr lang="en-US" dirty="0" smtClean="0">
                <a:solidFill>
                  <a:srgbClr val="002060"/>
                </a:solidFill>
                <a:latin typeface="Arial" charset="0"/>
              </a:rPr>
              <a:t> </a:t>
            </a:r>
            <a:r>
              <a:rPr lang="en-US" dirty="0" smtClean="0">
                <a:solidFill>
                  <a:prstClr val="black"/>
                </a:solidFill>
                <a:latin typeface="Arial" charset="0"/>
              </a:rPr>
              <a:t>and associated </a:t>
            </a:r>
            <a:r>
              <a:rPr lang="en-US" dirty="0">
                <a:solidFill>
                  <a:prstClr val="black"/>
                </a:solidFill>
                <a:latin typeface="Arial" charset="0"/>
              </a:rPr>
              <a:t>with 2-fold greater freedom from AF. </a:t>
            </a:r>
          </a:p>
          <a:p>
            <a:endParaRPr lang="en-US" dirty="0"/>
          </a:p>
        </p:txBody>
      </p:sp>
      <p:sp>
        <p:nvSpPr>
          <p:cNvPr id="10" name="TextBox 9"/>
          <p:cNvSpPr txBox="1"/>
          <p:nvPr/>
        </p:nvSpPr>
        <p:spPr>
          <a:xfrm flipH="1">
            <a:off x="2514600" y="5105400"/>
            <a:ext cx="6096000" cy="646331"/>
          </a:xfrm>
          <a:prstGeom prst="rect">
            <a:avLst/>
          </a:prstGeom>
          <a:noFill/>
        </p:spPr>
        <p:txBody>
          <a:bodyPr wrap="square" rtlCol="0">
            <a:spAutoFit/>
          </a:bodyPr>
          <a:lstStyle/>
          <a:p>
            <a:r>
              <a:rPr lang="en-US" dirty="0">
                <a:solidFill>
                  <a:srgbClr val="002060"/>
                </a:solidFill>
              </a:rPr>
              <a:t>Pathak et al. JACC 2015;66(9):985-96</a:t>
            </a:r>
            <a:endParaRPr lang="en-US" b="1" dirty="0">
              <a:solidFill>
                <a:srgbClr val="002060"/>
              </a:solidFill>
            </a:endParaRPr>
          </a:p>
          <a:p>
            <a:endParaRPr lang="en-US" dirty="0"/>
          </a:p>
        </p:txBody>
      </p:sp>
    </p:spTree>
    <p:extLst>
      <p:ext uri="{BB962C8B-B14F-4D97-AF65-F5344CB8AC3E}">
        <p14:creationId xmlns:p14="http://schemas.microsoft.com/office/powerpoint/2010/main" val="207095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Cardio-Fit Study</a:t>
            </a:r>
            <a:endParaRPr lang="en-US" dirty="0"/>
          </a:p>
        </p:txBody>
      </p:sp>
      <p:pic>
        <p:nvPicPr>
          <p:cNvPr id="6" name="Content Placeholder 5"/>
          <p:cNvPicPr>
            <a:picLocks noGrp="1" noChangeAspect="1"/>
          </p:cNvPicPr>
          <p:nvPr>
            <p:ph idx="1"/>
          </p:nvPr>
        </p:nvPicPr>
        <p:blipFill>
          <a:blip r:embed="rId2"/>
          <a:stretch>
            <a:fillRect/>
          </a:stretch>
        </p:blipFill>
        <p:spPr>
          <a:xfrm>
            <a:off x="-27729" y="1905001"/>
            <a:ext cx="8943129" cy="4037184"/>
          </a:xfrm>
          <a:prstGeom prst="rect">
            <a:avLst/>
          </a:prstGeom>
        </p:spPr>
      </p:pic>
      <p:sp>
        <p:nvSpPr>
          <p:cNvPr id="7" name="TextBox 6"/>
          <p:cNvSpPr txBox="1"/>
          <p:nvPr/>
        </p:nvSpPr>
        <p:spPr>
          <a:xfrm>
            <a:off x="3429001" y="1068233"/>
            <a:ext cx="4038600" cy="923330"/>
          </a:xfrm>
          <a:prstGeom prst="rect">
            <a:avLst/>
          </a:prstGeom>
          <a:noFill/>
        </p:spPr>
        <p:txBody>
          <a:bodyPr wrap="square" rtlCol="0">
            <a:spAutoFit/>
          </a:bodyPr>
          <a:lstStyle/>
          <a:p>
            <a:r>
              <a:rPr lang="en-US" dirty="0" smtClean="0"/>
              <a:t>Additional findings of improved </a:t>
            </a:r>
          </a:p>
          <a:p>
            <a:r>
              <a:rPr lang="en-US" dirty="0" smtClean="0"/>
              <a:t>CV risk factors, LA and LV remodeling and ↓ CRP</a:t>
            </a:r>
            <a:endParaRPr lang="en-US" dirty="0"/>
          </a:p>
        </p:txBody>
      </p:sp>
      <p:sp>
        <p:nvSpPr>
          <p:cNvPr id="8" name="TextBox 7"/>
          <p:cNvSpPr txBox="1"/>
          <p:nvPr/>
        </p:nvSpPr>
        <p:spPr>
          <a:xfrm>
            <a:off x="5261552" y="1714564"/>
            <a:ext cx="364202" cy="523220"/>
          </a:xfrm>
          <a:prstGeom prst="rect">
            <a:avLst/>
          </a:prstGeom>
          <a:noFill/>
        </p:spPr>
        <p:txBody>
          <a:bodyPr wrap="none" rtlCol="0">
            <a:spAutoFit/>
          </a:bodyPr>
          <a:lstStyle/>
          <a:p>
            <a:r>
              <a:rPr lang="en-US" sz="2800" dirty="0" smtClean="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2595284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Exercise Training &amp; Permanent AF</a:t>
            </a:r>
            <a:endParaRPr lang="en-US" dirty="0"/>
          </a:p>
        </p:txBody>
      </p:sp>
      <p:sp>
        <p:nvSpPr>
          <p:cNvPr id="5" name="Content Placeholder 4"/>
          <p:cNvSpPr>
            <a:spLocks noGrp="1"/>
          </p:cNvSpPr>
          <p:nvPr>
            <p:ph idx="1"/>
          </p:nvPr>
        </p:nvSpPr>
        <p:spPr/>
        <p:txBody>
          <a:bodyPr/>
          <a:lstStyle/>
          <a:p>
            <a:pPr marL="0" indent="0">
              <a:buNone/>
            </a:pPr>
            <a:r>
              <a:rPr lang="en-US" sz="2400" b="1" dirty="0" smtClean="0">
                <a:solidFill>
                  <a:srgbClr val="0194B1"/>
                </a:solidFill>
              </a:rPr>
              <a:t>2 systematic reviews published 2013:</a:t>
            </a:r>
          </a:p>
          <a:p>
            <a:pPr marL="342900" lvl="1" indent="-342900">
              <a:buFont typeface="Arial" charset="0"/>
              <a:buChar char="•"/>
            </a:pPr>
            <a:r>
              <a:rPr lang="en-US" sz="2400" dirty="0">
                <a:solidFill>
                  <a:srgbClr val="0194B1"/>
                </a:solidFill>
              </a:rPr>
              <a:t>lower heart rates during both exercise and moderate- to high-intensity activities of daily living</a:t>
            </a:r>
          </a:p>
          <a:p>
            <a:pPr lvl="1"/>
            <a:r>
              <a:rPr lang="en-US" sz="2400" dirty="0" smtClean="0">
                <a:solidFill>
                  <a:srgbClr val="0194B1"/>
                </a:solidFill>
              </a:rPr>
              <a:t>? </a:t>
            </a:r>
            <a:r>
              <a:rPr lang="en-US" sz="2400" dirty="0">
                <a:solidFill>
                  <a:srgbClr val="0194B1"/>
                </a:solidFill>
              </a:rPr>
              <a:t>t</a:t>
            </a:r>
            <a:r>
              <a:rPr lang="en-US" sz="2400" dirty="0" smtClean="0">
                <a:solidFill>
                  <a:srgbClr val="0194B1"/>
                </a:solidFill>
              </a:rPr>
              <a:t>hrough ↓ sympathetic and ↑ vagal modulation</a:t>
            </a:r>
          </a:p>
          <a:p>
            <a:r>
              <a:rPr lang="en-US" sz="2400" dirty="0" smtClean="0">
                <a:solidFill>
                  <a:srgbClr val="0194B1"/>
                </a:solidFill>
              </a:rPr>
              <a:t>Improves most common symptoms of chronic AF – poor exercise tolerance and dyspnea on exertion.</a:t>
            </a:r>
          </a:p>
          <a:p>
            <a:r>
              <a:rPr lang="en-US" sz="2400" dirty="0" smtClean="0">
                <a:solidFill>
                  <a:srgbClr val="0194B1"/>
                </a:solidFill>
              </a:rPr>
              <a:t>Potential method of treating and managing AF because of it’s association with:</a:t>
            </a:r>
          </a:p>
          <a:p>
            <a:pPr lvl="1"/>
            <a:r>
              <a:rPr lang="en-US" sz="2400" dirty="0" smtClean="0">
                <a:solidFill>
                  <a:srgbClr val="0194B1"/>
                </a:solidFill>
              </a:rPr>
              <a:t>reversion to sinus rhythm</a:t>
            </a:r>
          </a:p>
          <a:p>
            <a:pPr lvl="1"/>
            <a:r>
              <a:rPr lang="en-US" sz="2400" dirty="0" smtClean="0">
                <a:solidFill>
                  <a:srgbClr val="0194B1"/>
                </a:solidFill>
              </a:rPr>
              <a:t>increased success of </a:t>
            </a:r>
            <a:r>
              <a:rPr lang="en-US" sz="2400" dirty="0" err="1" smtClean="0">
                <a:solidFill>
                  <a:srgbClr val="0194B1"/>
                </a:solidFill>
              </a:rPr>
              <a:t>cardioversion</a:t>
            </a:r>
            <a:endParaRPr lang="en-US" sz="2400" dirty="0" smtClean="0">
              <a:solidFill>
                <a:srgbClr val="0194B1"/>
              </a:solidFill>
            </a:endParaRPr>
          </a:p>
          <a:p>
            <a:pPr lvl="1"/>
            <a:r>
              <a:rPr lang="en-US" sz="2400" dirty="0" smtClean="0">
                <a:solidFill>
                  <a:srgbClr val="0194B1"/>
                </a:solidFill>
              </a:rPr>
              <a:t>Decrease in beta-blocker requirements for rate control</a:t>
            </a:r>
          </a:p>
        </p:txBody>
      </p:sp>
      <p:sp>
        <p:nvSpPr>
          <p:cNvPr id="2" name="TextBox 1"/>
          <p:cNvSpPr txBox="1"/>
          <p:nvPr/>
        </p:nvSpPr>
        <p:spPr>
          <a:xfrm>
            <a:off x="1676400" y="5638800"/>
            <a:ext cx="5698996" cy="646331"/>
          </a:xfrm>
          <a:prstGeom prst="rect">
            <a:avLst/>
          </a:prstGeom>
          <a:noFill/>
        </p:spPr>
        <p:txBody>
          <a:bodyPr wrap="none" rtlCol="0">
            <a:spAutoFit/>
          </a:bodyPr>
          <a:lstStyle/>
          <a:p>
            <a:r>
              <a:rPr lang="en-US" dirty="0" err="1">
                <a:solidFill>
                  <a:srgbClr val="0070C0"/>
                </a:solidFill>
              </a:rPr>
              <a:t>Giacomantonio</a:t>
            </a:r>
            <a:r>
              <a:rPr lang="en-US" dirty="0">
                <a:solidFill>
                  <a:srgbClr val="0070C0"/>
                </a:solidFill>
              </a:rPr>
              <a:t> et al. Can J </a:t>
            </a:r>
            <a:r>
              <a:rPr lang="en-US" dirty="0" err="1">
                <a:solidFill>
                  <a:srgbClr val="0070C0"/>
                </a:solidFill>
              </a:rPr>
              <a:t>Cardiol</a:t>
            </a:r>
            <a:r>
              <a:rPr lang="en-US" dirty="0">
                <a:solidFill>
                  <a:srgbClr val="0070C0"/>
                </a:solidFill>
              </a:rPr>
              <a:t> .2013;29:483-491.</a:t>
            </a:r>
            <a:endParaRPr lang="en-CA" dirty="0">
              <a:solidFill>
                <a:srgbClr val="0070C0"/>
              </a:solidFill>
            </a:endParaRPr>
          </a:p>
          <a:p>
            <a:r>
              <a:rPr lang="en-CA" dirty="0" smtClean="0">
                <a:solidFill>
                  <a:srgbClr val="0070C0"/>
                </a:solidFill>
              </a:rPr>
              <a:t>Reed JL et al. Can J </a:t>
            </a:r>
            <a:r>
              <a:rPr lang="en-CA" dirty="0" err="1" smtClean="0">
                <a:solidFill>
                  <a:srgbClr val="0070C0"/>
                </a:solidFill>
              </a:rPr>
              <a:t>Cardiol</a:t>
            </a:r>
            <a:r>
              <a:rPr lang="en-CA" dirty="0" smtClean="0">
                <a:solidFill>
                  <a:srgbClr val="0070C0"/>
                </a:solidFill>
              </a:rPr>
              <a:t>. 2013;29:1721-1728.</a:t>
            </a:r>
            <a:endParaRPr lang="en-CA" dirty="0">
              <a:solidFill>
                <a:srgbClr val="0070C0"/>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 and Complications of AF?</a:t>
            </a:r>
            <a:endParaRPr lang="en-US" dirty="0"/>
          </a:p>
        </p:txBody>
      </p:sp>
      <p:sp>
        <p:nvSpPr>
          <p:cNvPr id="5" name="Content Placeholder 4"/>
          <p:cNvSpPr>
            <a:spLocks noGrp="1"/>
          </p:cNvSpPr>
          <p:nvPr>
            <p:ph idx="1"/>
          </p:nvPr>
        </p:nvSpPr>
        <p:spPr>
          <a:xfrm>
            <a:off x="266700" y="1752600"/>
            <a:ext cx="8534400" cy="4114800"/>
          </a:xfrm>
        </p:spPr>
        <p:txBody>
          <a:bodyPr/>
          <a:lstStyle/>
          <a:p>
            <a:pPr marL="0" indent="0" algn="ctr" defTabSz="457153">
              <a:spcAft>
                <a:spcPts val="3188"/>
              </a:spcAft>
              <a:buClr>
                <a:srgbClr val="000000"/>
              </a:buClr>
              <a:buSzPct val="100000"/>
              <a:buNone/>
              <a:tabLst>
                <a:tab pos="723825" algn="l"/>
                <a:tab pos="1447650" algn="l"/>
                <a:tab pos="2171475" algn="l"/>
                <a:tab pos="2895300" algn="l"/>
                <a:tab pos="3619125" algn="l"/>
                <a:tab pos="4342950" algn="l"/>
                <a:tab pos="5066775" algn="l"/>
                <a:tab pos="5790600" algn="l"/>
                <a:tab pos="6514425" algn="l"/>
                <a:tab pos="7238250" algn="l"/>
                <a:tab pos="7962075" algn="l"/>
              </a:tabLst>
              <a:defRPr/>
            </a:pPr>
            <a:r>
              <a:rPr lang="en-US" altLang="en-US" sz="3600" i="1" dirty="0" smtClean="0"/>
              <a:t>Impact of Cardiorespiratory </a:t>
            </a:r>
            <a:r>
              <a:rPr lang="en-US" altLang="en-US" sz="3600" i="1" dirty="0"/>
              <a:t>Fitness on Frequency of Atrial Fibrillation, Stroke, and All-Cause Mortality</a:t>
            </a:r>
            <a:r>
              <a:rPr lang="en-US" altLang="en-US" sz="3600" dirty="0"/>
              <a:t> </a:t>
            </a:r>
          </a:p>
          <a:p>
            <a:pPr marL="0" indent="0" algn="ctr" defTabSz="457153">
              <a:spcAft>
                <a:spcPts val="2749"/>
              </a:spcAft>
              <a:buClr>
                <a:srgbClr val="000000"/>
              </a:buClr>
              <a:buSzPct val="100000"/>
              <a:buNone/>
              <a:tabLst>
                <a:tab pos="723825" algn="l"/>
                <a:tab pos="1447650" algn="l"/>
                <a:tab pos="2171475" algn="l"/>
                <a:tab pos="2895300" algn="l"/>
                <a:tab pos="3619125" algn="l"/>
                <a:tab pos="4342950" algn="l"/>
                <a:tab pos="5066775" algn="l"/>
                <a:tab pos="5790600" algn="l"/>
                <a:tab pos="6514425" algn="l"/>
                <a:tab pos="7238250" algn="l"/>
                <a:tab pos="7962075" algn="l"/>
              </a:tabLst>
              <a:defRPr/>
            </a:pPr>
            <a:r>
              <a:rPr lang="en-US" altLang="en-US" i="1" dirty="0"/>
              <a:t>Nasir </a:t>
            </a:r>
            <a:r>
              <a:rPr lang="en-US" altLang="en-US" i="1" dirty="0" smtClean="0"/>
              <a:t>Hussain et al. American Journal of Cardiology </a:t>
            </a:r>
            <a:r>
              <a:rPr lang="en-US" altLang="en-US" b="1" i="1" dirty="0" smtClean="0">
                <a:solidFill>
                  <a:srgbClr val="0070C0"/>
                </a:solidFill>
              </a:rPr>
              <a:t>2018</a:t>
            </a:r>
            <a:r>
              <a:rPr lang="en-US" altLang="en-US" i="1" dirty="0" smtClean="0"/>
              <a:t>;121(1):41-49</a:t>
            </a:r>
            <a:endParaRPr lang="en-US" altLang="en-US" dirty="0"/>
          </a:p>
          <a:p>
            <a:pPr marL="0" indent="0">
              <a:buNone/>
            </a:pPr>
            <a:endParaRPr lang="en-US" dirty="0"/>
          </a:p>
        </p:txBody>
      </p:sp>
    </p:spTree>
    <p:extLst>
      <p:ext uri="{BB962C8B-B14F-4D97-AF65-F5344CB8AC3E}">
        <p14:creationId xmlns:p14="http://schemas.microsoft.com/office/powerpoint/2010/main" val="456471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CRF &amp; AF, CVA, mortality</a:t>
            </a:r>
            <a:endParaRPr lang="en-US" dirty="0"/>
          </a:p>
        </p:txBody>
      </p:sp>
      <p:sp>
        <p:nvSpPr>
          <p:cNvPr id="5" name="Content Placeholder 4"/>
          <p:cNvSpPr>
            <a:spLocks noGrp="1"/>
          </p:cNvSpPr>
          <p:nvPr>
            <p:ph idx="1"/>
          </p:nvPr>
        </p:nvSpPr>
        <p:spPr>
          <a:xfrm>
            <a:off x="304800" y="914400"/>
            <a:ext cx="8534400" cy="4419600"/>
          </a:xfrm>
        </p:spPr>
        <p:txBody>
          <a:bodyPr/>
          <a:lstStyle/>
          <a:p>
            <a:r>
              <a:rPr lang="en-US" dirty="0" smtClean="0"/>
              <a:t>Mayo clinic 1993-2010 for GXT -  excluded AF, Aflutter, CVA, structural heart disease</a:t>
            </a:r>
          </a:p>
          <a:p>
            <a:r>
              <a:rPr lang="en-US" dirty="0" smtClean="0"/>
              <a:t>Divided into 4 quartiles based on functional aerobic capacity (FAC) </a:t>
            </a:r>
          </a:p>
          <a:p>
            <a:r>
              <a:rPr lang="en-US" dirty="0" smtClean="0"/>
              <a:t>FAC = achieved exercise time/sex and age predicted exercise time (%)</a:t>
            </a:r>
          </a:p>
          <a:p>
            <a:r>
              <a:rPr lang="en-US" dirty="0" smtClean="0"/>
              <a:t>Followed until Jan 2016 for incident AF, CVA, mortality</a:t>
            </a:r>
          </a:p>
          <a:p>
            <a:endParaRPr lang="en-US" dirty="0"/>
          </a:p>
          <a:p>
            <a:r>
              <a:rPr lang="en-US" dirty="0" smtClean="0"/>
              <a:t>N=12043 with median F/U 14 (9-17) </a:t>
            </a:r>
            <a:r>
              <a:rPr lang="en-US" dirty="0" err="1" smtClean="0"/>
              <a:t>yrs</a:t>
            </a:r>
            <a:endParaRPr lang="en-US" dirty="0" smtClean="0"/>
          </a:p>
          <a:p>
            <a:r>
              <a:rPr lang="en-US" dirty="0" smtClean="0"/>
              <a:t>1,222 AF, 1,128 CVA &amp; 1,590 deaths</a:t>
            </a:r>
          </a:p>
          <a:p>
            <a:endParaRPr lang="en-US" dirty="0"/>
          </a:p>
          <a:p>
            <a:endParaRPr lang="en-US" dirty="0"/>
          </a:p>
        </p:txBody>
      </p:sp>
      <p:sp>
        <p:nvSpPr>
          <p:cNvPr id="6" name="TextBox 5"/>
          <p:cNvSpPr txBox="1"/>
          <p:nvPr/>
        </p:nvSpPr>
        <p:spPr>
          <a:xfrm>
            <a:off x="3704396" y="4876800"/>
            <a:ext cx="5134804" cy="369332"/>
          </a:xfrm>
          <a:prstGeom prst="rect">
            <a:avLst/>
          </a:prstGeom>
          <a:noFill/>
        </p:spPr>
        <p:txBody>
          <a:bodyPr wrap="none" rtlCol="0">
            <a:spAutoFit/>
          </a:bodyPr>
          <a:lstStyle/>
          <a:p>
            <a:r>
              <a:rPr lang="en-US" dirty="0" smtClean="0"/>
              <a:t>Hussain </a:t>
            </a:r>
            <a:r>
              <a:rPr lang="en-US" dirty="0"/>
              <a:t>N et al Am J </a:t>
            </a:r>
            <a:r>
              <a:rPr lang="en-US" dirty="0" err="1"/>
              <a:t>Cardiol</a:t>
            </a:r>
            <a:r>
              <a:rPr lang="en-US" dirty="0"/>
              <a:t>. 2018;21(1):</a:t>
            </a:r>
            <a:r>
              <a:rPr lang="en-US" dirty="0" smtClean="0"/>
              <a:t>41-49</a:t>
            </a:r>
            <a:endParaRPr lang="en-US" dirty="0"/>
          </a:p>
        </p:txBody>
      </p:sp>
    </p:spTree>
    <p:extLst>
      <p:ext uri="{BB962C8B-B14F-4D97-AF65-F5344CB8AC3E}">
        <p14:creationId xmlns:p14="http://schemas.microsoft.com/office/powerpoint/2010/main" val="711925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6253261" y="1143000"/>
            <a:ext cx="1519139" cy="418793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90" tIns="46795" rIns="89990" bIns="46795">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pPr defTabSz="457153">
              <a:buClr>
                <a:srgbClr val="000000"/>
              </a:buClr>
              <a:buSzPct val="100000"/>
              <a:tabLst>
                <a:tab pos="723825" algn="l"/>
              </a:tabLst>
              <a:defRPr/>
            </a:pPr>
            <a:r>
              <a:rPr lang="en-US" altLang="en-US" dirty="0" smtClean="0"/>
              <a:t>Plot A cumulative incidence of AF</a:t>
            </a:r>
            <a:endParaRPr lang="en-US" altLang="en-US" dirty="0"/>
          </a:p>
          <a:p>
            <a:pPr defTabSz="457153">
              <a:buClr>
                <a:srgbClr val="000000"/>
              </a:buClr>
              <a:buSzPct val="100000"/>
              <a:tabLst>
                <a:tab pos="723825" algn="l"/>
              </a:tabLst>
              <a:defRPr/>
            </a:pPr>
            <a:endParaRPr lang="en-US" altLang="en-US" dirty="0" smtClean="0"/>
          </a:p>
          <a:p>
            <a:pPr defTabSz="457153">
              <a:buClr>
                <a:srgbClr val="000000"/>
              </a:buClr>
              <a:buSzPct val="100000"/>
              <a:tabLst>
                <a:tab pos="723825" algn="l"/>
              </a:tabLst>
              <a:defRPr/>
            </a:pPr>
            <a:endParaRPr lang="en-US" altLang="en-US" dirty="0"/>
          </a:p>
          <a:p>
            <a:pPr defTabSz="457153">
              <a:buClr>
                <a:srgbClr val="000000"/>
              </a:buClr>
              <a:buSzPct val="100000"/>
              <a:tabLst>
                <a:tab pos="723825" algn="l"/>
              </a:tabLst>
              <a:defRPr/>
            </a:pPr>
            <a:endParaRPr lang="en-US" altLang="en-US" dirty="0" smtClean="0"/>
          </a:p>
          <a:p>
            <a:pPr defTabSz="457153">
              <a:buClr>
                <a:srgbClr val="000000"/>
              </a:buClr>
              <a:buSzPct val="100000"/>
              <a:tabLst>
                <a:tab pos="723825" algn="l"/>
              </a:tabLst>
              <a:defRPr/>
            </a:pPr>
            <a:endParaRPr lang="en-US" altLang="en-US" dirty="0"/>
          </a:p>
          <a:p>
            <a:pPr defTabSz="457153">
              <a:buClr>
                <a:srgbClr val="000000"/>
              </a:buClr>
              <a:buSzPct val="100000"/>
              <a:tabLst>
                <a:tab pos="723825" algn="l"/>
              </a:tabLst>
              <a:defRPr/>
            </a:pPr>
            <a:r>
              <a:rPr lang="en-US" altLang="en-US" dirty="0" smtClean="0"/>
              <a:t>Plot B cumulative  incidence of stroke</a:t>
            </a:r>
            <a:endParaRPr lang="en-US" altLang="en-US" dirty="0"/>
          </a:p>
          <a:p>
            <a:pPr defTabSz="457153">
              <a:buClr>
                <a:srgbClr val="000000"/>
              </a:buClr>
              <a:buSzPct val="100000"/>
              <a:tabLst>
                <a:tab pos="723825" algn="l"/>
              </a:tabLst>
              <a:defRPr/>
            </a:pPr>
            <a:endParaRPr lang="en-US" altLang="en-US" dirty="0" smtClean="0"/>
          </a:p>
          <a:p>
            <a:pPr defTabSz="457153">
              <a:buClr>
                <a:srgbClr val="000000"/>
              </a:buClr>
              <a:buSzPct val="100000"/>
              <a:tabLst>
                <a:tab pos="723825" algn="l"/>
              </a:tabLst>
              <a:defRPr/>
            </a:pPr>
            <a:endParaRPr lang="en-US" altLang="en-US" dirty="0"/>
          </a:p>
          <a:p>
            <a:pPr defTabSz="457153">
              <a:buClr>
                <a:srgbClr val="000000"/>
              </a:buClr>
              <a:buSzPct val="100000"/>
              <a:tabLst>
                <a:tab pos="723825" algn="l"/>
              </a:tabLst>
              <a:defRPr/>
            </a:pPr>
            <a:endParaRPr lang="en-US" altLang="en-US" dirty="0" smtClean="0"/>
          </a:p>
          <a:p>
            <a:pPr defTabSz="457153">
              <a:buClr>
                <a:srgbClr val="000000"/>
              </a:buClr>
              <a:buSzPct val="100000"/>
              <a:tabLst>
                <a:tab pos="723825" algn="l"/>
              </a:tabLst>
              <a:defRPr/>
            </a:pPr>
            <a:endParaRPr lang="en-US" altLang="en-US" dirty="0" smtClean="0"/>
          </a:p>
          <a:p>
            <a:pPr defTabSz="457153">
              <a:buClr>
                <a:srgbClr val="000000"/>
              </a:buClr>
              <a:buSzPct val="100000"/>
              <a:tabLst>
                <a:tab pos="723825" algn="l"/>
              </a:tabLst>
              <a:defRPr/>
            </a:pPr>
            <a:endParaRPr lang="en-US" altLang="en-US" dirty="0"/>
          </a:p>
          <a:p>
            <a:pPr defTabSz="457153">
              <a:buClr>
                <a:srgbClr val="000000"/>
              </a:buClr>
              <a:buSzPct val="100000"/>
              <a:tabLst>
                <a:tab pos="723825" algn="l"/>
              </a:tabLst>
              <a:defRPr/>
            </a:pPr>
            <a:r>
              <a:rPr lang="en-US" altLang="en-US" dirty="0" smtClean="0"/>
              <a:t>Plot C cumulative mortality</a:t>
            </a:r>
            <a:endParaRPr lang="en-US" altLang="en-US" dirty="0"/>
          </a:p>
        </p:txBody>
      </p:sp>
      <p:pic>
        <p:nvPicPr>
          <p:cNvPr id="348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584" y="76199"/>
            <a:ext cx="4219716" cy="63998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3280" y="6476041"/>
            <a:ext cx="8254080" cy="22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4995" rIns="89990" bIns="44995"/>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9pPr>
          </a:lstStyle>
          <a:p>
            <a:pPr defTabSz="457153">
              <a:buClr>
                <a:srgbClr val="000000"/>
              </a:buClr>
              <a:buSzPct val="100000"/>
              <a:tabLst>
                <a:tab pos="723825" algn="l"/>
                <a:tab pos="1447650" algn="l"/>
                <a:tab pos="2171475" algn="l"/>
                <a:tab pos="2895300" algn="l"/>
                <a:tab pos="3619125" algn="l"/>
                <a:tab pos="4342950" algn="l"/>
                <a:tab pos="5066775" algn="l"/>
                <a:tab pos="5790600" algn="l"/>
                <a:tab pos="6514425" algn="l"/>
                <a:tab pos="7238250" algn="l"/>
                <a:tab pos="7962075" algn="l"/>
              </a:tabLst>
              <a:defRPr/>
            </a:pPr>
            <a:r>
              <a:rPr lang="en-US" altLang="en-US" sz="900" i="1"/>
              <a:t>American Journal of Cardiology</a:t>
            </a:r>
            <a:r>
              <a:rPr lang="en-US" altLang="en-US" sz="900"/>
              <a:t> 2018 121, 41-49DOI: (10.1016/j.amjcard.2017.09.021) </a:t>
            </a:r>
          </a:p>
        </p:txBody>
      </p:sp>
      <p:sp>
        <p:nvSpPr>
          <p:cNvPr id="4100" name="Text Box 4"/>
          <p:cNvSpPr txBox="1">
            <a:spLocks noChangeArrowheads="1"/>
          </p:cNvSpPr>
          <p:nvPr/>
        </p:nvSpPr>
        <p:spPr bwMode="auto">
          <a:xfrm>
            <a:off x="953281" y="6624361"/>
            <a:ext cx="555552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6795" rIns="89990" bIns="46795"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9pPr>
          </a:lstStyle>
          <a:p>
            <a:pPr defTabSz="457153">
              <a:buClr>
                <a:srgbClr val="000000"/>
              </a:buClr>
              <a:buSzPct val="100000"/>
              <a:tabLst>
                <a:tab pos="723825" algn="l"/>
                <a:tab pos="1447650" algn="l"/>
                <a:tab pos="2171475" algn="l"/>
                <a:tab pos="2895300" algn="l"/>
                <a:tab pos="3619125" algn="l"/>
                <a:tab pos="4342950" algn="l"/>
                <a:tab pos="5066775" algn="l"/>
              </a:tabLst>
              <a:defRPr/>
            </a:pPr>
            <a:r>
              <a:rPr lang="en-US" altLang="en-US" sz="900"/>
              <a:t>Copyright © 2017 </a:t>
            </a:r>
            <a:r>
              <a:rPr lang="en-US" altLang="en-US" sz="900">
                <a:hlinkClick r:id="rId4"/>
              </a:rPr>
              <a:t> Terms and Conditions</a:t>
            </a:r>
          </a:p>
        </p:txBody>
      </p:sp>
      <p:pic>
        <p:nvPicPr>
          <p:cNvPr id="348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1" y="6064201"/>
            <a:ext cx="708480" cy="79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092494" y="8343"/>
            <a:ext cx="1143262" cy="1292662"/>
          </a:xfrm>
          <a:prstGeom prst="rect">
            <a:avLst/>
          </a:prstGeom>
          <a:noFill/>
        </p:spPr>
        <p:txBody>
          <a:bodyPr wrap="none" rtlCol="0">
            <a:spAutoFit/>
          </a:bodyPr>
          <a:lstStyle/>
          <a:p>
            <a:r>
              <a:rPr lang="en-US" sz="1200" dirty="0" smtClean="0">
                <a:solidFill>
                  <a:schemeClr val="bg1"/>
                </a:solidFill>
              </a:rPr>
              <a:t>FAC quartiles:</a:t>
            </a:r>
          </a:p>
          <a:p>
            <a:pPr marL="342900" indent="-342900">
              <a:buAutoNum type="arabicPeriod"/>
            </a:pPr>
            <a:r>
              <a:rPr lang="en-US" sz="1200" dirty="0" smtClean="0">
                <a:solidFill>
                  <a:schemeClr val="bg1"/>
                </a:solidFill>
              </a:rPr>
              <a:t>&lt;75%</a:t>
            </a:r>
          </a:p>
          <a:p>
            <a:pPr marL="342900" indent="-342900">
              <a:buAutoNum type="arabicPeriod"/>
            </a:pPr>
            <a:r>
              <a:rPr lang="en-US" sz="1200" dirty="0" smtClean="0">
                <a:solidFill>
                  <a:schemeClr val="bg1"/>
                </a:solidFill>
              </a:rPr>
              <a:t>75-89%</a:t>
            </a:r>
          </a:p>
          <a:p>
            <a:pPr marL="342900" indent="-342900">
              <a:buAutoNum type="arabicPeriod"/>
            </a:pPr>
            <a:r>
              <a:rPr lang="en-US" sz="1200" dirty="0" smtClean="0">
                <a:solidFill>
                  <a:schemeClr val="bg1"/>
                </a:solidFill>
              </a:rPr>
              <a:t>90-104%</a:t>
            </a:r>
          </a:p>
          <a:p>
            <a:pPr marL="342900" indent="-342900">
              <a:buAutoNum type="arabicPeriod"/>
            </a:pPr>
            <a:r>
              <a:rPr lang="en-US" sz="1200" dirty="0" smtClean="0">
                <a:solidFill>
                  <a:schemeClr val="bg1"/>
                </a:solidFill>
              </a:rPr>
              <a:t>≥105%</a:t>
            </a:r>
          </a:p>
          <a:p>
            <a:endParaRPr lang="en-US" dirty="0">
              <a:solidFill>
                <a:schemeClr val="bg1"/>
              </a:solidFill>
            </a:endParaRPr>
          </a:p>
        </p:txBody>
      </p:sp>
    </p:spTree>
    <p:extLst>
      <p:ext uri="{BB962C8B-B14F-4D97-AF65-F5344CB8AC3E}">
        <p14:creationId xmlns:p14="http://schemas.microsoft.com/office/powerpoint/2010/main" val="3530682875"/>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1" dirty="0" smtClean="0">
                <a:solidFill>
                  <a:srgbClr val="002A5C"/>
                </a:solidFill>
              </a:rPr>
              <a:t>FACULTY/PRESENTER DISCLOSURE</a:t>
            </a:r>
            <a:endParaRPr lang="en-CA" sz="3600" b="1" dirty="0">
              <a:solidFill>
                <a:srgbClr val="002A5C"/>
              </a:solidFill>
            </a:endParaRPr>
          </a:p>
        </p:txBody>
      </p:sp>
      <p:sp>
        <p:nvSpPr>
          <p:cNvPr id="3" name="Content Placeholder 2"/>
          <p:cNvSpPr>
            <a:spLocks noGrp="1"/>
          </p:cNvSpPr>
          <p:nvPr>
            <p:ph type="subTitle" idx="4294967295"/>
          </p:nvPr>
        </p:nvSpPr>
        <p:spPr>
          <a:xfrm>
            <a:off x="0" y="1412875"/>
            <a:ext cx="8229600" cy="4572000"/>
          </a:xfrm>
        </p:spPr>
        <p:txBody>
          <a:bodyPr>
            <a:noAutofit/>
          </a:bodyPr>
          <a:lstStyle/>
          <a:p>
            <a:pPr marL="230188" indent="-230188" algn="l">
              <a:buClr>
                <a:srgbClr val="008BB0"/>
              </a:buClr>
              <a:buFont typeface="Arial"/>
              <a:buChar char="•"/>
            </a:pPr>
            <a:r>
              <a:rPr lang="en-CA" sz="2400" dirty="0" smtClean="0">
                <a:solidFill>
                  <a:srgbClr val="002A5C"/>
                </a:solidFill>
              </a:rPr>
              <a:t>Faculty: </a:t>
            </a:r>
            <a:r>
              <a:rPr lang="en-CA" sz="2400" dirty="0" smtClean="0">
                <a:solidFill>
                  <a:srgbClr val="FF0000"/>
                </a:solidFill>
              </a:rPr>
              <a:t>Paula Harvey</a:t>
            </a:r>
            <a:endParaRPr lang="en-CA" sz="2400" dirty="0" smtClean="0"/>
          </a:p>
          <a:p>
            <a:pPr marL="230188" indent="-230188" algn="l">
              <a:spcBef>
                <a:spcPts val="1800"/>
              </a:spcBef>
              <a:buClr>
                <a:srgbClr val="008BB0"/>
              </a:buClr>
              <a:buFont typeface="Arial"/>
              <a:buChar char="•"/>
            </a:pPr>
            <a:r>
              <a:rPr lang="en-CA" sz="2400" dirty="0" smtClean="0">
                <a:solidFill>
                  <a:srgbClr val="002A5C"/>
                </a:solidFill>
              </a:rPr>
              <a:t>Relationships with commercial interests: </a:t>
            </a:r>
            <a:r>
              <a:rPr lang="en-CA" sz="2400" dirty="0" smtClean="0">
                <a:solidFill>
                  <a:srgbClr val="FF0000"/>
                </a:solidFill>
              </a:rPr>
              <a:t>Nil</a:t>
            </a:r>
          </a:p>
          <a:p>
            <a:pPr marL="230188" indent="-230188" algn="l">
              <a:spcBef>
                <a:spcPts val="1800"/>
              </a:spcBef>
              <a:buClr>
                <a:srgbClr val="008BB0"/>
              </a:buClr>
              <a:buFont typeface="Arial"/>
              <a:buChar char="•"/>
            </a:pPr>
            <a:endParaRPr lang="en-CA" sz="2400" dirty="0">
              <a:solidFill>
                <a:srgbClr val="FF0000"/>
              </a:solidFill>
            </a:endParaRPr>
          </a:p>
          <a:p>
            <a:pPr marL="0" indent="0" algn="l">
              <a:spcBef>
                <a:spcPts val="1800"/>
              </a:spcBef>
              <a:buClr>
                <a:srgbClr val="008BB0"/>
              </a:buClr>
              <a:buNone/>
            </a:pPr>
            <a:endParaRPr lang="en-CA" sz="2400" dirty="0">
              <a:solidFill>
                <a:srgbClr val="FF0000"/>
              </a:solidFill>
            </a:endParaRPr>
          </a:p>
          <a:p>
            <a:pPr algn="l"/>
            <a:endParaRPr lang="en-CA" sz="2400" dirty="0" smtClean="0">
              <a:solidFill>
                <a:srgbClr val="FF0000"/>
              </a:solidFill>
            </a:endParaRPr>
          </a:p>
          <a:p>
            <a:pPr marL="0" indent="0" algn="l">
              <a:buNone/>
            </a:pPr>
            <a:endParaRPr lang="en-CA" sz="2400" dirty="0" smtClean="0"/>
          </a:p>
        </p:txBody>
      </p:sp>
      <p:sp>
        <p:nvSpPr>
          <p:cNvPr id="4" name="TextBox 3"/>
          <p:cNvSpPr txBox="1"/>
          <p:nvPr/>
        </p:nvSpPr>
        <p:spPr>
          <a:xfrm>
            <a:off x="0" y="0"/>
            <a:ext cx="9144000" cy="338554"/>
          </a:xfrm>
          <a:prstGeom prst="rect">
            <a:avLst/>
          </a:prstGeom>
          <a:noFill/>
        </p:spPr>
        <p:txBody>
          <a:bodyPr wrap="square" rtlCol="0">
            <a:spAutoFit/>
          </a:bodyPr>
          <a:lstStyle/>
          <a:p>
            <a:pPr algn="ctr"/>
            <a:endParaRPr lang="en-CA" sz="1600" dirty="0">
              <a:solidFill>
                <a:srgbClr val="7F7F7F"/>
              </a:solidFill>
              <a:latin typeface="Arial Narrow"/>
            </a:endParaRPr>
          </a:p>
        </p:txBody>
      </p:sp>
    </p:spTree>
    <p:extLst>
      <p:ext uri="{BB962C8B-B14F-4D97-AF65-F5344CB8AC3E}">
        <p14:creationId xmlns:p14="http://schemas.microsoft.com/office/powerpoint/2010/main" val="43274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563547" y="184199"/>
            <a:ext cx="7372489" cy="30994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0" tIns="46795" rIns="89990" bIns="46795">
            <a:spAutoFit/>
          </a:bodyPr>
          <a:lstStyle>
            <a:lvl1pPr>
              <a:tabLst>
                <a:tab pos="723900" algn="l"/>
              </a:tabLst>
              <a:defRPr sz="1400">
                <a:solidFill>
                  <a:srgbClr val="FFFFFF"/>
                </a:solidFill>
                <a:latin typeface="Arial" panose="020B0604020202020204" pitchFamily="34" charset="0"/>
                <a:ea typeface="MS PGothic" panose="020B0600070205080204" pitchFamily="34" charset="-128"/>
              </a:defRPr>
            </a:lvl1pPr>
            <a:lvl2pPr>
              <a:tabLst>
                <a:tab pos="723900" algn="l"/>
              </a:tabLst>
              <a:defRPr sz="1400">
                <a:solidFill>
                  <a:srgbClr val="FFFFFF"/>
                </a:solidFill>
                <a:latin typeface="Arial" panose="020B0604020202020204" pitchFamily="34" charset="0"/>
                <a:ea typeface="MS PGothic" panose="020B0600070205080204" pitchFamily="34" charset="-128"/>
              </a:defRPr>
            </a:lvl2pPr>
            <a:lvl3pPr>
              <a:tabLst>
                <a:tab pos="723900" algn="l"/>
              </a:tabLst>
              <a:defRPr sz="1400">
                <a:solidFill>
                  <a:srgbClr val="FFFFFF"/>
                </a:solidFill>
                <a:latin typeface="Arial" panose="020B0604020202020204" pitchFamily="34" charset="0"/>
                <a:ea typeface="MS PGothic" panose="020B0600070205080204" pitchFamily="34" charset="-128"/>
              </a:defRPr>
            </a:lvl3pPr>
            <a:lvl4pPr>
              <a:tabLst>
                <a:tab pos="723900" algn="l"/>
              </a:tabLst>
              <a:defRPr sz="1400">
                <a:solidFill>
                  <a:srgbClr val="FFFFFF"/>
                </a:solidFill>
                <a:latin typeface="Arial" panose="020B0604020202020204" pitchFamily="34" charset="0"/>
                <a:ea typeface="MS PGothic" panose="020B0600070205080204" pitchFamily="34" charset="-128"/>
              </a:defRPr>
            </a:lvl4pPr>
            <a:lvl5pPr>
              <a:tabLst>
                <a:tab pos="723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MS PGothic" panose="020B0600070205080204" pitchFamily="34" charset="-128"/>
              </a:defRPr>
            </a:lvl9pPr>
          </a:lstStyle>
          <a:p>
            <a:pPr defTabSz="457153">
              <a:buClr>
                <a:srgbClr val="000000"/>
              </a:buClr>
              <a:buSzPct val="100000"/>
              <a:tabLst>
                <a:tab pos="723825" algn="l"/>
              </a:tabLst>
              <a:defRPr/>
            </a:pPr>
            <a:r>
              <a:rPr lang="en-US" altLang="en-US" dirty="0" smtClean="0"/>
              <a:t>Hazard ratio for incident AF, CVA and Mortality with patients with FAC of ≥ 105% as referent</a:t>
            </a:r>
            <a:endParaRPr lang="en-US" altLang="en-US" dirty="0"/>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441" y="838200"/>
            <a:ext cx="5319360" cy="4983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p:cNvSpPr txBox="1">
            <a:spLocks noChangeArrowheads="1"/>
          </p:cNvSpPr>
          <p:nvPr/>
        </p:nvSpPr>
        <p:spPr bwMode="auto">
          <a:xfrm>
            <a:off x="953280" y="6476041"/>
            <a:ext cx="8254080" cy="22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4995" rIns="89990" bIns="44995"/>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MS PGothic" panose="020B0600070205080204" pitchFamily="34" charset="-128"/>
              </a:defRPr>
            </a:lvl9pPr>
          </a:lstStyle>
          <a:p>
            <a:pPr defTabSz="457153">
              <a:buClr>
                <a:srgbClr val="000000"/>
              </a:buClr>
              <a:buSzPct val="100000"/>
              <a:tabLst>
                <a:tab pos="723825" algn="l"/>
                <a:tab pos="1447650" algn="l"/>
                <a:tab pos="2171475" algn="l"/>
                <a:tab pos="2895300" algn="l"/>
                <a:tab pos="3619125" algn="l"/>
                <a:tab pos="4342950" algn="l"/>
                <a:tab pos="5066775" algn="l"/>
                <a:tab pos="5790600" algn="l"/>
                <a:tab pos="6514425" algn="l"/>
                <a:tab pos="7238250" algn="l"/>
                <a:tab pos="7962075" algn="l"/>
              </a:tabLst>
              <a:defRPr/>
            </a:pPr>
            <a:r>
              <a:rPr lang="en-US" altLang="en-US" sz="900" i="1"/>
              <a:t>American Journal of Cardiology</a:t>
            </a:r>
            <a:r>
              <a:rPr lang="en-US" altLang="en-US" sz="900"/>
              <a:t> 2018 121, 41-49DOI: (10.1016/j.amjcard.2017.09.021) </a:t>
            </a:r>
          </a:p>
        </p:txBody>
      </p:sp>
      <p:sp>
        <p:nvSpPr>
          <p:cNvPr id="4100" name="Text Box 4"/>
          <p:cNvSpPr txBox="1">
            <a:spLocks noChangeArrowheads="1"/>
          </p:cNvSpPr>
          <p:nvPr/>
        </p:nvSpPr>
        <p:spPr bwMode="auto">
          <a:xfrm>
            <a:off x="953281" y="6624361"/>
            <a:ext cx="555552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0" tIns="46795" rIns="89990" bIns="46795"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MS PGothic" panose="020B0600070205080204" pitchFamily="34" charset="-128"/>
              </a:defRPr>
            </a:lvl9pPr>
          </a:lstStyle>
          <a:p>
            <a:pPr defTabSz="457153">
              <a:buClr>
                <a:srgbClr val="000000"/>
              </a:buClr>
              <a:buSzPct val="100000"/>
              <a:tabLst>
                <a:tab pos="723825" algn="l"/>
                <a:tab pos="1447650" algn="l"/>
                <a:tab pos="2171475" algn="l"/>
                <a:tab pos="2895300" algn="l"/>
                <a:tab pos="3619125" algn="l"/>
                <a:tab pos="4342950" algn="l"/>
                <a:tab pos="5066775" algn="l"/>
              </a:tabLst>
              <a:defRPr/>
            </a:pPr>
            <a:r>
              <a:rPr lang="en-US" altLang="en-US" sz="900"/>
              <a:t>Copyright © 2017 </a:t>
            </a:r>
            <a:r>
              <a:rPr lang="en-US" altLang="en-US" sz="900">
                <a:hlinkClick r:id="rId4"/>
              </a:rPr>
              <a:t> Terms and Conditions</a:t>
            </a:r>
          </a:p>
        </p:txBody>
      </p:sp>
      <p:pic>
        <p:nvPicPr>
          <p:cNvPr id="327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1" y="6064201"/>
            <a:ext cx="708480" cy="793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705600" y="2743200"/>
            <a:ext cx="2501760" cy="646331"/>
          </a:xfrm>
          <a:prstGeom prst="rect">
            <a:avLst/>
          </a:prstGeom>
          <a:noFill/>
        </p:spPr>
        <p:txBody>
          <a:bodyPr wrap="square" rtlCol="0">
            <a:spAutoFit/>
          </a:bodyPr>
          <a:lstStyle/>
          <a:p>
            <a:r>
              <a:rPr lang="en-US" dirty="0" smtClean="0">
                <a:solidFill>
                  <a:schemeClr val="bg1"/>
                </a:solidFill>
              </a:rPr>
              <a:t>FAC = functional activity capacity</a:t>
            </a:r>
            <a:endParaRPr lang="en-US" dirty="0">
              <a:solidFill>
                <a:schemeClr val="bg1"/>
              </a:solidFill>
            </a:endParaRPr>
          </a:p>
        </p:txBody>
      </p:sp>
    </p:spTree>
    <p:extLst>
      <p:ext uri="{BB962C8B-B14F-4D97-AF65-F5344CB8AC3E}">
        <p14:creationId xmlns:p14="http://schemas.microsoft.com/office/powerpoint/2010/main" val="353178364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CRF and AF, CVA, Mortality</a:t>
            </a:r>
            <a:endParaRPr lang="en-US" dirty="0"/>
          </a:p>
        </p:txBody>
      </p:sp>
      <p:sp>
        <p:nvSpPr>
          <p:cNvPr id="5" name="Content Placeholder 4"/>
          <p:cNvSpPr>
            <a:spLocks noGrp="1"/>
          </p:cNvSpPr>
          <p:nvPr>
            <p:ph idx="1"/>
          </p:nvPr>
        </p:nvSpPr>
        <p:spPr>
          <a:xfrm>
            <a:off x="304800" y="914400"/>
            <a:ext cx="8534400" cy="5029200"/>
          </a:xfrm>
        </p:spPr>
        <p:txBody>
          <a:bodyPr/>
          <a:lstStyle/>
          <a:p>
            <a:r>
              <a:rPr lang="en-US" dirty="0" smtClean="0">
                <a:solidFill>
                  <a:srgbClr val="002060"/>
                </a:solidFill>
              </a:rPr>
              <a:t>Each 10% ↑in functional aerobic capacity (FAC) associated with ↓risk of incident AF, stroke and mortality by 7%, 8% and 16% respectively.</a:t>
            </a:r>
          </a:p>
          <a:p>
            <a:r>
              <a:rPr lang="en-US" dirty="0">
                <a:solidFill>
                  <a:srgbClr val="002060"/>
                </a:solidFill>
                <a:ea typeface="MS PGothic" panose="020B0600070205080204" pitchFamily="34" charset="-128"/>
              </a:rPr>
              <a:t>In patients who developed incident AF with baseline FAC &lt;75% versus ≥105%, risks of both stroke (1.40 [1.04 to 1.90, p = 0.01]) and mortality (3.20 [2.11 to 4.58, p &lt; 0.001]) were significantly </a:t>
            </a:r>
            <a:r>
              <a:rPr lang="en-US" dirty="0" smtClean="0">
                <a:solidFill>
                  <a:srgbClr val="002060"/>
                </a:solidFill>
              </a:rPr>
              <a:t>increased</a:t>
            </a:r>
            <a:r>
              <a:rPr lang="en-US" dirty="0" smtClean="0">
                <a:solidFill>
                  <a:srgbClr val="002060"/>
                </a:solidFill>
                <a:ea typeface="MS PGothic" panose="020B0600070205080204" pitchFamily="34" charset="-128"/>
              </a:rPr>
              <a:t>. </a:t>
            </a:r>
          </a:p>
          <a:p>
            <a:endParaRPr lang="en-US" dirty="0">
              <a:solidFill>
                <a:srgbClr val="002060"/>
              </a:solidFill>
              <a:ea typeface="MS PGothic" panose="020B0600070205080204" pitchFamily="34" charset="-128"/>
            </a:endParaRPr>
          </a:p>
          <a:p>
            <a:r>
              <a:rPr lang="en-US" b="1" u="sng" dirty="0" smtClean="0">
                <a:solidFill>
                  <a:srgbClr val="002060"/>
                </a:solidFill>
                <a:ea typeface="MS PGothic" panose="020B0600070205080204" pitchFamily="34" charset="-128"/>
              </a:rPr>
              <a:t>In conclusion</a:t>
            </a:r>
            <a:endParaRPr lang="en-US" u="sng" dirty="0">
              <a:solidFill>
                <a:srgbClr val="002060"/>
              </a:solidFill>
              <a:ea typeface="MS PGothic" panose="020B0600070205080204" pitchFamily="34" charset="-128"/>
            </a:endParaRPr>
          </a:p>
          <a:p>
            <a:r>
              <a:rPr lang="en-US" dirty="0" smtClean="0">
                <a:solidFill>
                  <a:srgbClr val="002060"/>
                </a:solidFill>
                <a:ea typeface="MS PGothic" panose="020B0600070205080204" pitchFamily="34" charset="-128"/>
              </a:rPr>
              <a:t> </a:t>
            </a:r>
            <a:r>
              <a:rPr lang="en-US" dirty="0">
                <a:solidFill>
                  <a:srgbClr val="002060"/>
                </a:solidFill>
                <a:ea typeface="MS PGothic" panose="020B0600070205080204" pitchFamily="34" charset="-128"/>
              </a:rPr>
              <a:t>B</a:t>
            </a:r>
            <a:r>
              <a:rPr lang="en-US" dirty="0" smtClean="0">
                <a:solidFill>
                  <a:srgbClr val="002060"/>
                </a:solidFill>
                <a:ea typeface="MS PGothic" panose="020B0600070205080204" pitchFamily="34" charset="-128"/>
              </a:rPr>
              <a:t>etter </a:t>
            </a:r>
            <a:r>
              <a:rPr lang="en-US" dirty="0">
                <a:solidFill>
                  <a:srgbClr val="002060"/>
                </a:solidFill>
                <a:ea typeface="MS PGothic" panose="020B0600070205080204" pitchFamily="34" charset="-128"/>
              </a:rPr>
              <a:t>cardiorespiratory fitness is associated with lower risk of incident AF, stroke, and mortality. </a:t>
            </a:r>
            <a:endParaRPr lang="en-US" dirty="0" smtClean="0">
              <a:solidFill>
                <a:srgbClr val="002060"/>
              </a:solidFill>
              <a:ea typeface="MS PGothic" panose="020B0600070205080204" pitchFamily="34" charset="-128"/>
            </a:endParaRPr>
          </a:p>
          <a:p>
            <a:r>
              <a:rPr lang="en-US" b="1" dirty="0" smtClean="0">
                <a:solidFill>
                  <a:srgbClr val="002060"/>
                </a:solidFill>
                <a:ea typeface="MS PGothic" panose="020B0600070205080204" pitchFamily="34" charset="-128"/>
              </a:rPr>
              <a:t>Similarly</a:t>
            </a:r>
            <a:r>
              <a:rPr lang="en-US" b="1" dirty="0">
                <a:solidFill>
                  <a:srgbClr val="002060"/>
                </a:solidFill>
                <a:ea typeface="MS PGothic" panose="020B0600070205080204" pitchFamily="34" charset="-128"/>
              </a:rPr>
              <a:t>, risk of stroke and mortality in patients with AF is also inversely associated with cardiorespiratory fitness.</a:t>
            </a:r>
            <a:endParaRPr lang="en-US" b="1" dirty="0">
              <a:solidFill>
                <a:srgbClr val="002060"/>
              </a:solidFill>
            </a:endParaRPr>
          </a:p>
        </p:txBody>
      </p:sp>
      <p:sp>
        <p:nvSpPr>
          <p:cNvPr id="6" name="TextBox 5"/>
          <p:cNvSpPr txBox="1"/>
          <p:nvPr/>
        </p:nvSpPr>
        <p:spPr>
          <a:xfrm>
            <a:off x="2438400" y="5410200"/>
            <a:ext cx="5257800" cy="369332"/>
          </a:xfrm>
          <a:prstGeom prst="rect">
            <a:avLst/>
          </a:prstGeom>
          <a:noFill/>
        </p:spPr>
        <p:txBody>
          <a:bodyPr wrap="square" rtlCol="0">
            <a:spAutoFit/>
          </a:bodyPr>
          <a:lstStyle/>
          <a:p>
            <a:r>
              <a:rPr lang="en-US" dirty="0" smtClean="0"/>
              <a:t>Hussain </a:t>
            </a:r>
            <a:r>
              <a:rPr lang="en-US" dirty="0"/>
              <a:t>N et al Am J </a:t>
            </a:r>
            <a:r>
              <a:rPr lang="en-US" dirty="0" err="1"/>
              <a:t>Cardiol</a:t>
            </a:r>
            <a:r>
              <a:rPr lang="en-US" dirty="0"/>
              <a:t>. 2018;21(1):</a:t>
            </a:r>
            <a:r>
              <a:rPr lang="en-US" dirty="0" smtClean="0"/>
              <a:t>41-49</a:t>
            </a:r>
            <a:endParaRPr lang="en-US" dirty="0"/>
          </a:p>
        </p:txBody>
      </p:sp>
    </p:spTree>
    <p:extLst>
      <p:ext uri="{BB962C8B-B14F-4D97-AF65-F5344CB8AC3E}">
        <p14:creationId xmlns:p14="http://schemas.microsoft.com/office/powerpoint/2010/main" val="4292065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Type of Exercise is Best?</a:t>
            </a:r>
            <a:br>
              <a:rPr lang="en-US" dirty="0"/>
            </a:br>
            <a:endParaRPr lang="en-US" dirty="0"/>
          </a:p>
        </p:txBody>
      </p:sp>
      <p:sp>
        <p:nvSpPr>
          <p:cNvPr id="8" name="Subtitle 7"/>
          <p:cNvSpPr>
            <a:spLocks noGrp="1"/>
          </p:cNvSpPr>
          <p:nvPr>
            <p:ph type="subTitle" idx="1"/>
          </p:nvPr>
        </p:nvSpPr>
        <p:spPr/>
        <p:txBody>
          <a:bodyPr/>
          <a:lstStyle/>
          <a:p>
            <a:r>
              <a:rPr lang="en-US" sz="2800" dirty="0"/>
              <a:t>Moderate Intensity </a:t>
            </a:r>
            <a:r>
              <a:rPr lang="en-US" sz="2800" dirty="0" smtClean="0"/>
              <a:t>Continuous (aerobic) </a:t>
            </a:r>
            <a:r>
              <a:rPr lang="en-US" sz="2800" dirty="0"/>
              <a:t>Exercise (MICE)</a:t>
            </a:r>
          </a:p>
          <a:p>
            <a:r>
              <a:rPr lang="en-US" sz="2800" dirty="0"/>
              <a:t>vs. </a:t>
            </a:r>
          </a:p>
          <a:p>
            <a:r>
              <a:rPr lang="en-US" sz="2800" dirty="0"/>
              <a:t>High Intensity Interval Training (</a:t>
            </a:r>
            <a:r>
              <a:rPr lang="en-US" sz="2800" dirty="0" smtClean="0"/>
              <a:t>HIIT</a:t>
            </a:r>
            <a:r>
              <a:rPr lang="en-US" sz="2800" dirty="0"/>
              <a:t>)?</a:t>
            </a:r>
          </a:p>
          <a:p>
            <a:endParaRPr lang="en-US" dirty="0"/>
          </a:p>
        </p:txBody>
      </p:sp>
    </p:spTree>
    <p:extLst>
      <p:ext uri="{BB962C8B-B14F-4D97-AF65-F5344CB8AC3E}">
        <p14:creationId xmlns:p14="http://schemas.microsoft.com/office/powerpoint/2010/main" val="3072539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HIIT vs. MICE</a:t>
            </a:r>
            <a:endParaRPr lang="en-US" dirty="0"/>
          </a:p>
        </p:txBody>
      </p:sp>
      <p:sp>
        <p:nvSpPr>
          <p:cNvPr id="5" name="Content Placeholder 4"/>
          <p:cNvSpPr>
            <a:spLocks noGrp="1"/>
          </p:cNvSpPr>
          <p:nvPr>
            <p:ph idx="1"/>
          </p:nvPr>
        </p:nvSpPr>
        <p:spPr>
          <a:xfrm>
            <a:off x="304800" y="914400"/>
            <a:ext cx="8534400" cy="4038600"/>
          </a:xfrm>
        </p:spPr>
        <p:txBody>
          <a:bodyPr/>
          <a:lstStyle/>
          <a:p>
            <a:r>
              <a:rPr lang="en-US" dirty="0" smtClean="0"/>
              <a:t>Short, intense, non-oxidative exercise with less intense recovery periods</a:t>
            </a:r>
          </a:p>
          <a:p>
            <a:r>
              <a:rPr lang="en-US" dirty="0" smtClean="0"/>
              <a:t>Brief, effective and efficient training sessions</a:t>
            </a:r>
          </a:p>
          <a:p>
            <a:r>
              <a:rPr lang="en-US" dirty="0" smtClean="0"/>
              <a:t>?more motivating, lower dropout rates?</a:t>
            </a:r>
          </a:p>
          <a:p>
            <a:r>
              <a:rPr lang="en-US" dirty="0" smtClean="0"/>
              <a:t>?superior increases in VO2 peak through both central and peripheral mechanisms?</a:t>
            </a:r>
          </a:p>
          <a:p>
            <a:r>
              <a:rPr lang="en-US" dirty="0" smtClean="0"/>
              <a:t>In heart failure, HITT leads to greater ↓HR in patients in SR - ?superior modulation of vagal tone?</a:t>
            </a:r>
            <a:endParaRPr lang="en-US" dirty="0"/>
          </a:p>
        </p:txBody>
      </p:sp>
      <p:sp>
        <p:nvSpPr>
          <p:cNvPr id="6" name="TextBox 5"/>
          <p:cNvSpPr txBox="1"/>
          <p:nvPr/>
        </p:nvSpPr>
        <p:spPr>
          <a:xfrm>
            <a:off x="1143000" y="5334000"/>
            <a:ext cx="6177973" cy="646331"/>
          </a:xfrm>
          <a:prstGeom prst="rect">
            <a:avLst/>
          </a:prstGeom>
          <a:noFill/>
        </p:spPr>
        <p:txBody>
          <a:bodyPr wrap="none" rtlCol="0">
            <a:spAutoFit/>
          </a:bodyPr>
          <a:lstStyle/>
          <a:p>
            <a:r>
              <a:rPr lang="en-US" dirty="0" smtClean="0"/>
              <a:t>Burgomaster KA et al. J </a:t>
            </a:r>
            <a:r>
              <a:rPr lang="en-US" dirty="0" err="1" smtClean="0"/>
              <a:t>Physiol</a:t>
            </a:r>
            <a:r>
              <a:rPr lang="en-US" dirty="0" smtClean="0"/>
              <a:t> 2008;586:151-160.</a:t>
            </a:r>
          </a:p>
          <a:p>
            <a:r>
              <a:rPr lang="en-US" dirty="0" err="1" smtClean="0"/>
              <a:t>Guiraud</a:t>
            </a:r>
            <a:r>
              <a:rPr lang="en-US" dirty="0" smtClean="0"/>
              <a:t> T et al. Med </a:t>
            </a:r>
            <a:r>
              <a:rPr lang="en-US" dirty="0" err="1" smtClean="0"/>
              <a:t>Sci</a:t>
            </a:r>
            <a:r>
              <a:rPr lang="en-US" dirty="0" smtClean="0"/>
              <a:t> Sports </a:t>
            </a:r>
            <a:r>
              <a:rPr lang="en-US" dirty="0" err="1" smtClean="0"/>
              <a:t>Exerc</a:t>
            </a:r>
            <a:r>
              <a:rPr lang="en-US" dirty="0" smtClean="0"/>
              <a:t> 2013;45:1861-1867.</a:t>
            </a:r>
            <a:endParaRPr lang="en-US" dirty="0"/>
          </a:p>
        </p:txBody>
      </p:sp>
    </p:spTree>
    <p:extLst>
      <p:ext uri="{BB962C8B-B14F-4D97-AF65-F5344CB8AC3E}">
        <p14:creationId xmlns:p14="http://schemas.microsoft.com/office/powerpoint/2010/main" val="3637488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671040" y="569161"/>
            <a:ext cx="7804800" cy="11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9pPr>
          </a:lstStyle>
          <a:p>
            <a:pPr algn="ctr" eaLnBrk="1">
              <a:spcAft>
                <a:spcPct val="0"/>
              </a:spcAft>
              <a:buSzPct val="45000"/>
              <a:buFont typeface="Wingdings" panose="05000000000000000000" pitchFamily="2" charset="2"/>
              <a:buNone/>
            </a:pPr>
            <a:r>
              <a:rPr lang="en-GB" altLang="en-US" sz="2177" b="1">
                <a:latin typeface="Arial" panose="020B0604020202020204" pitchFamily="34" charset="0"/>
              </a:rPr>
              <a:t>Aerobic Interval Training Reduces the Burden of Atrial Fibrillation in the Short TermCLINICAL PERSPECTIVE</a:t>
            </a:r>
          </a:p>
        </p:txBody>
      </p:sp>
      <p:sp>
        <p:nvSpPr>
          <p:cNvPr id="43011" name="Text Box 2"/>
          <p:cNvSpPr txBox="1">
            <a:spLocks noChangeArrowheads="1"/>
          </p:cNvSpPr>
          <p:nvPr/>
        </p:nvSpPr>
        <p:spPr bwMode="auto">
          <a:xfrm>
            <a:off x="671040" y="2049481"/>
            <a:ext cx="7804800" cy="274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1"/>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9pPr>
          </a:lstStyle>
          <a:p>
            <a:pPr algn="ctr" eaLnBrk="1">
              <a:spcAft>
                <a:spcPct val="0"/>
              </a:spcAft>
              <a:buSzPct val="45000"/>
              <a:buFont typeface="Wingdings" panose="05000000000000000000" pitchFamily="2" charset="2"/>
              <a:buNone/>
            </a:pPr>
            <a:r>
              <a:rPr lang="en-GB" altLang="en-US" sz="1633" i="1" dirty="0" smtClean="0">
                <a:latin typeface="Arial" panose="020B0604020202020204" pitchFamily="34" charset="0"/>
              </a:rPr>
              <a:t>by Vegard Malmo</a:t>
            </a:r>
            <a:r>
              <a:rPr lang="en-GB" altLang="en-US" sz="1633" i="1" dirty="0">
                <a:latin typeface="Arial" panose="020B0604020202020204" pitchFamily="34" charset="0"/>
              </a:rPr>
              <a:t>, Bjarne M. </a:t>
            </a:r>
            <a:r>
              <a:rPr lang="en-GB" altLang="en-US" sz="1633" i="1" dirty="0" err="1">
                <a:latin typeface="Arial" panose="020B0604020202020204" pitchFamily="34" charset="0"/>
              </a:rPr>
              <a:t>Nes</a:t>
            </a:r>
            <a:r>
              <a:rPr lang="en-GB" altLang="en-US" sz="1633" i="1" dirty="0">
                <a:latin typeface="Arial" panose="020B0604020202020204" pitchFamily="34" charset="0"/>
              </a:rPr>
              <a:t>, </a:t>
            </a:r>
            <a:r>
              <a:rPr lang="en-GB" altLang="en-US" sz="1633" i="1" dirty="0" err="1">
                <a:latin typeface="Arial" panose="020B0604020202020204" pitchFamily="34" charset="0"/>
              </a:rPr>
              <a:t>Brage</a:t>
            </a:r>
            <a:r>
              <a:rPr lang="en-GB" altLang="en-US" sz="1633" i="1" dirty="0">
                <a:latin typeface="Arial" panose="020B0604020202020204" pitchFamily="34" charset="0"/>
              </a:rPr>
              <a:t> H. Amundsen, </a:t>
            </a:r>
            <a:r>
              <a:rPr lang="en-GB" altLang="en-US" sz="1633" i="1" dirty="0" err="1">
                <a:latin typeface="Arial" panose="020B0604020202020204" pitchFamily="34" charset="0"/>
              </a:rPr>
              <a:t>Arnt</a:t>
            </a:r>
            <a:r>
              <a:rPr lang="en-GB" altLang="en-US" sz="1633" i="1" dirty="0">
                <a:latin typeface="Arial" panose="020B0604020202020204" pitchFamily="34" charset="0"/>
              </a:rPr>
              <a:t>-Erik </a:t>
            </a:r>
            <a:r>
              <a:rPr lang="en-GB" altLang="en-US" sz="1633" i="1" dirty="0" err="1">
                <a:latin typeface="Arial" panose="020B0604020202020204" pitchFamily="34" charset="0"/>
              </a:rPr>
              <a:t>Tjonna</a:t>
            </a:r>
            <a:r>
              <a:rPr lang="en-GB" altLang="en-US" sz="1633" i="1" dirty="0">
                <a:latin typeface="Arial" panose="020B0604020202020204" pitchFamily="34" charset="0"/>
              </a:rPr>
              <a:t>, </a:t>
            </a:r>
            <a:r>
              <a:rPr lang="en-GB" altLang="en-US" sz="1633" i="1" dirty="0" err="1">
                <a:latin typeface="Arial" panose="020B0604020202020204" pitchFamily="34" charset="0"/>
              </a:rPr>
              <a:t>Asbjorn</a:t>
            </a:r>
            <a:r>
              <a:rPr lang="en-GB" altLang="en-US" sz="1633" i="1" dirty="0">
                <a:latin typeface="Arial" panose="020B0604020202020204" pitchFamily="34" charset="0"/>
              </a:rPr>
              <a:t> </a:t>
            </a:r>
            <a:r>
              <a:rPr lang="en-GB" altLang="en-US" sz="1633" i="1" dirty="0" err="1">
                <a:latin typeface="Arial" panose="020B0604020202020204" pitchFamily="34" charset="0"/>
              </a:rPr>
              <a:t>Stoylen</a:t>
            </a:r>
            <a:r>
              <a:rPr lang="en-GB" altLang="en-US" sz="1633" i="1" dirty="0">
                <a:latin typeface="Arial" panose="020B0604020202020204" pitchFamily="34" charset="0"/>
              </a:rPr>
              <a:t>, Ole </a:t>
            </a:r>
            <a:r>
              <a:rPr lang="en-GB" altLang="en-US" sz="1633" i="1" dirty="0" err="1">
                <a:latin typeface="Arial" panose="020B0604020202020204" pitchFamily="34" charset="0"/>
              </a:rPr>
              <a:t>Rossvoll</a:t>
            </a:r>
            <a:r>
              <a:rPr lang="en-GB" altLang="en-US" sz="1633" i="1" dirty="0">
                <a:latin typeface="Arial" panose="020B0604020202020204" pitchFamily="34" charset="0"/>
              </a:rPr>
              <a:t>, </a:t>
            </a:r>
            <a:r>
              <a:rPr lang="en-GB" altLang="en-US" sz="1633" i="1" dirty="0" err="1">
                <a:latin typeface="Arial" panose="020B0604020202020204" pitchFamily="34" charset="0"/>
              </a:rPr>
              <a:t>Ulrik</a:t>
            </a:r>
            <a:r>
              <a:rPr lang="en-GB" altLang="en-US" sz="1633" i="1" dirty="0">
                <a:latin typeface="Arial" panose="020B0604020202020204" pitchFamily="34" charset="0"/>
              </a:rPr>
              <a:t> </a:t>
            </a:r>
            <a:r>
              <a:rPr lang="en-GB" altLang="en-US" sz="1633" i="1" dirty="0" err="1">
                <a:latin typeface="Arial" panose="020B0604020202020204" pitchFamily="34" charset="0"/>
              </a:rPr>
              <a:t>Wisloff</a:t>
            </a:r>
            <a:r>
              <a:rPr lang="en-GB" altLang="en-US" sz="1633" i="1" dirty="0">
                <a:latin typeface="Arial" panose="020B0604020202020204" pitchFamily="34" charset="0"/>
              </a:rPr>
              <a:t>, and Jan P. </a:t>
            </a:r>
            <a:r>
              <a:rPr lang="en-GB" altLang="en-US" sz="1633" i="1" dirty="0" err="1" smtClean="0">
                <a:latin typeface="Arial" panose="020B0604020202020204" pitchFamily="34" charset="0"/>
              </a:rPr>
              <a:t>Loennechen</a:t>
            </a:r>
            <a:endParaRPr lang="en-GB" altLang="en-US" sz="1633" i="1" dirty="0" smtClean="0">
              <a:latin typeface="Arial" panose="020B0604020202020204" pitchFamily="34" charset="0"/>
            </a:endParaRPr>
          </a:p>
          <a:p>
            <a:pPr algn="ctr" eaLnBrk="1">
              <a:spcAft>
                <a:spcPct val="0"/>
              </a:spcAft>
              <a:buSzPct val="45000"/>
              <a:buFont typeface="Wingdings" panose="05000000000000000000" pitchFamily="2" charset="2"/>
              <a:buNone/>
            </a:pPr>
            <a:endParaRPr lang="en-GB" altLang="en-US" sz="1633" i="1" dirty="0">
              <a:latin typeface="Arial" panose="020B0604020202020204" pitchFamily="34" charset="0"/>
            </a:endParaRPr>
          </a:p>
          <a:p>
            <a:pPr algn="ctr" eaLnBrk="1">
              <a:spcAft>
                <a:spcPct val="0"/>
              </a:spcAft>
              <a:buSzPct val="45000"/>
              <a:buFont typeface="Wingdings" panose="05000000000000000000" pitchFamily="2" charset="2"/>
              <a:buNone/>
            </a:pPr>
            <a:endParaRPr lang="en-GB" altLang="en-US" sz="1633" i="1" dirty="0">
              <a:latin typeface="Arial" panose="020B0604020202020204" pitchFamily="34" charset="0"/>
            </a:endParaRPr>
          </a:p>
          <a:p>
            <a:pPr marL="285750" indent="-285750">
              <a:spcAft>
                <a:spcPct val="0"/>
              </a:spcAft>
              <a:buSzPct val="45000"/>
            </a:pPr>
            <a:r>
              <a:rPr lang="en-GB" altLang="en-US" sz="2400" i="1" dirty="0" smtClean="0">
                <a:solidFill>
                  <a:srgbClr val="0070C0"/>
                </a:solidFill>
                <a:latin typeface="Arial" panose="020B0604020202020204" pitchFamily="34" charset="0"/>
              </a:rPr>
              <a:t>51 pts , non-permanent AF</a:t>
            </a:r>
          </a:p>
          <a:p>
            <a:pPr marL="285750" indent="-285750">
              <a:spcAft>
                <a:spcPct val="0"/>
              </a:spcAft>
              <a:buSzPct val="45000"/>
            </a:pPr>
            <a:r>
              <a:rPr lang="en-GB" altLang="en-US" sz="2400" i="1" dirty="0" smtClean="0">
                <a:solidFill>
                  <a:srgbClr val="0070C0"/>
                </a:solidFill>
                <a:latin typeface="Arial" panose="020B0604020202020204" pitchFamily="34" charset="0"/>
              </a:rPr>
              <a:t>N= 26 HIIT with 4X4 </a:t>
            </a:r>
            <a:r>
              <a:rPr lang="en-GB" altLang="en-US" sz="2400" i="1" dirty="0" err="1" smtClean="0">
                <a:solidFill>
                  <a:srgbClr val="0070C0"/>
                </a:solidFill>
                <a:latin typeface="Arial" panose="020B0604020202020204" pitchFamily="34" charset="0"/>
              </a:rPr>
              <a:t>mins</a:t>
            </a:r>
            <a:r>
              <a:rPr lang="en-GB" altLang="en-US" sz="2400" i="1" dirty="0" smtClean="0">
                <a:solidFill>
                  <a:srgbClr val="0070C0"/>
                </a:solidFill>
                <a:latin typeface="Arial" panose="020B0604020202020204" pitchFamily="34" charset="0"/>
              </a:rPr>
              <a:t> 85-95% peak HR  3X week for 12 weeks</a:t>
            </a:r>
          </a:p>
          <a:p>
            <a:pPr marL="285750" indent="-285750">
              <a:spcAft>
                <a:spcPct val="0"/>
              </a:spcAft>
              <a:buSzPct val="45000"/>
            </a:pPr>
            <a:r>
              <a:rPr lang="en-GB" altLang="en-US" sz="2400" i="1" dirty="0" smtClean="0">
                <a:solidFill>
                  <a:srgbClr val="0070C0"/>
                </a:solidFill>
                <a:latin typeface="Arial" panose="020B0604020202020204" pitchFamily="34" charset="0"/>
              </a:rPr>
              <a:t>N= 25 controls</a:t>
            </a:r>
          </a:p>
          <a:p>
            <a:pPr marL="285750" indent="-285750">
              <a:spcAft>
                <a:spcPct val="0"/>
              </a:spcAft>
              <a:buSzPct val="45000"/>
            </a:pPr>
            <a:r>
              <a:rPr lang="en-GB" altLang="en-US" sz="2400" i="1" dirty="0" smtClean="0">
                <a:solidFill>
                  <a:srgbClr val="0070C0"/>
                </a:solidFill>
                <a:latin typeface="Arial" panose="020B0604020202020204" pitchFamily="34" charset="0"/>
              </a:rPr>
              <a:t>AF burden - implanted loop from 4 weeks before to 4 weeks post intervention</a:t>
            </a:r>
            <a:endParaRPr lang="en-GB" altLang="en-US" sz="2400" i="1" dirty="0">
              <a:solidFill>
                <a:srgbClr val="0070C0"/>
              </a:solidFill>
              <a:latin typeface="Arial" panose="020B0604020202020204" pitchFamily="34" charset="0"/>
            </a:endParaRPr>
          </a:p>
        </p:txBody>
      </p:sp>
      <p:sp>
        <p:nvSpPr>
          <p:cNvPr id="43012" name="Text Box 3"/>
          <p:cNvSpPr txBox="1">
            <a:spLocks noChangeArrowheads="1"/>
          </p:cNvSpPr>
          <p:nvPr/>
        </p:nvSpPr>
        <p:spPr bwMode="auto">
          <a:xfrm>
            <a:off x="152400" y="5522412"/>
            <a:ext cx="7804800" cy="9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1"/>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msgothic" charset="0"/>
              </a:defRPr>
            </a:lvl9pPr>
          </a:lstStyle>
          <a:p>
            <a:pPr algn="ctr" eaLnBrk="1">
              <a:spcAft>
                <a:spcPct val="0"/>
              </a:spcAft>
              <a:buSzPct val="45000"/>
              <a:buFont typeface="Wingdings" panose="05000000000000000000" pitchFamily="2" charset="2"/>
              <a:buNone/>
            </a:pPr>
            <a:r>
              <a:rPr lang="en-GB" altLang="en-US" sz="1633" i="1" dirty="0">
                <a:latin typeface="Arial" panose="020B0604020202020204" pitchFamily="34" charset="0"/>
              </a:rPr>
              <a:t>Circulation</a:t>
            </a:r>
          </a:p>
          <a:p>
            <a:pPr algn="ctr" eaLnBrk="1">
              <a:spcAft>
                <a:spcPct val="0"/>
              </a:spcAft>
              <a:buSzPct val="45000"/>
              <a:buFont typeface="Wingdings" panose="05000000000000000000" pitchFamily="2" charset="2"/>
              <a:buNone/>
            </a:pPr>
            <a:r>
              <a:rPr lang="en-GB" altLang="en-US" sz="1633" i="1" dirty="0">
                <a:latin typeface="Arial" panose="020B0604020202020204" pitchFamily="34" charset="0"/>
              </a:rPr>
              <a:t>Volume 133(5):466-473</a:t>
            </a:r>
          </a:p>
          <a:p>
            <a:pPr algn="ctr" eaLnBrk="1">
              <a:spcAft>
                <a:spcPct val="0"/>
              </a:spcAft>
              <a:buSzPct val="45000"/>
              <a:buFont typeface="Wingdings" panose="05000000000000000000" pitchFamily="2" charset="2"/>
              <a:buNone/>
            </a:pPr>
            <a:r>
              <a:rPr lang="en-GB" altLang="en-US" sz="1633" i="1" dirty="0">
                <a:latin typeface="Arial" panose="020B0604020202020204" pitchFamily="34" charset="0"/>
              </a:rPr>
              <a:t>February 2, </a:t>
            </a:r>
            <a:r>
              <a:rPr lang="en-GB" altLang="en-US" sz="1633" b="1" i="1" dirty="0">
                <a:latin typeface="Arial" panose="020B0604020202020204" pitchFamily="34" charset="0"/>
              </a:rPr>
              <a:t>2016</a:t>
            </a:r>
          </a:p>
        </p:txBody>
      </p:sp>
      <p:sp>
        <p:nvSpPr>
          <p:cNvPr id="43013" name="Text Box 4"/>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907">
                <a:latin typeface="Arial" panose="020B0604020202020204" pitchFamily="34" charset="0"/>
              </a:rPr>
              <a:t>Copyright © American Heart Association, Inc. All rights reserved.</a:t>
            </a:r>
          </a:p>
        </p:txBody>
      </p:sp>
      <p:pic>
        <p:nvPicPr>
          <p:cNvPr id="430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0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2560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9pPr>
          </a:lstStyle>
          <a:p>
            <a:pPr algn="ctr" eaLnBrk="1">
              <a:spcAft>
                <a:spcPct val="0"/>
              </a:spcAft>
              <a:buSzPct val="45000"/>
              <a:buFont typeface="Wingdings" panose="05000000000000000000" pitchFamily="2" charset="2"/>
              <a:buNone/>
            </a:pPr>
            <a:r>
              <a:rPr lang="en-GB" altLang="en-US" sz="1451" b="1" dirty="0">
                <a:latin typeface="Arial" panose="020B0604020202020204" pitchFamily="34" charset="0"/>
              </a:rPr>
              <a:t>Atrial fibrillation (AF) burden in patients with AF during the study. </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0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41" y="1169989"/>
            <a:ext cx="7804800" cy="4574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Text Box 4"/>
          <p:cNvSpPr txBox="1">
            <a:spLocks noChangeArrowheads="1"/>
          </p:cNvSpPr>
          <p:nvPr/>
        </p:nvSpPr>
        <p:spPr bwMode="auto">
          <a:xfrm>
            <a:off x="67104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1089" b="1">
                <a:latin typeface="Arial" panose="020B0604020202020204" pitchFamily="34" charset="0"/>
              </a:rPr>
              <a:t>Vegard Malmo et al. Circulation. 2016;133:466-473</a:t>
            </a:r>
          </a:p>
        </p:txBody>
      </p:sp>
      <p:sp>
        <p:nvSpPr>
          <p:cNvPr id="47110" name="Text Box 5"/>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907">
                <a:latin typeface="Arial" panose="020B0604020202020204" pitchFamily="34" charset="0"/>
              </a:rPr>
              <a:t>Copyright © American Heart Association, Inc. All rights reserved.</a:t>
            </a:r>
          </a:p>
        </p:txBody>
      </p:sp>
      <p:sp>
        <p:nvSpPr>
          <p:cNvPr id="2" name="TextBox 1"/>
          <p:cNvSpPr txBox="1"/>
          <p:nvPr/>
        </p:nvSpPr>
        <p:spPr>
          <a:xfrm>
            <a:off x="6564497" y="2117643"/>
            <a:ext cx="2514600" cy="3970318"/>
          </a:xfrm>
          <a:prstGeom prst="rect">
            <a:avLst/>
          </a:prstGeom>
          <a:noFill/>
        </p:spPr>
        <p:txBody>
          <a:bodyPr wrap="square" rtlCol="0">
            <a:spAutoFit/>
          </a:bodyPr>
          <a:lstStyle/>
          <a:p>
            <a:endParaRPr lang="en-US" dirty="0" smtClean="0">
              <a:solidFill>
                <a:srgbClr val="0070C0"/>
              </a:solidFill>
            </a:endParaRPr>
          </a:p>
          <a:p>
            <a:r>
              <a:rPr lang="en-US" dirty="0" smtClean="0">
                <a:solidFill>
                  <a:srgbClr val="0070C0"/>
                </a:solidFill>
              </a:rPr>
              <a:t>HIIT </a:t>
            </a:r>
            <a:r>
              <a:rPr lang="en-US" dirty="0">
                <a:solidFill>
                  <a:srgbClr val="0070C0"/>
                </a:solidFill>
              </a:rPr>
              <a:t>reduced </a:t>
            </a:r>
            <a:r>
              <a:rPr lang="en-US" dirty="0" smtClean="0">
                <a:solidFill>
                  <a:srgbClr val="0070C0"/>
                </a:solidFill>
              </a:rPr>
              <a:t>AF burden by 6.2 % </a:t>
            </a:r>
          </a:p>
          <a:p>
            <a:r>
              <a:rPr lang="en-US" dirty="0" smtClean="0">
                <a:solidFill>
                  <a:srgbClr val="0070C0"/>
                </a:solidFill>
              </a:rPr>
              <a:t>vs </a:t>
            </a:r>
          </a:p>
          <a:p>
            <a:r>
              <a:rPr lang="en-US" dirty="0" smtClean="0">
                <a:solidFill>
                  <a:srgbClr val="0070C0"/>
                </a:solidFill>
              </a:rPr>
              <a:t>controls increased  4.8% </a:t>
            </a:r>
          </a:p>
          <a:p>
            <a:endParaRPr lang="en-US" dirty="0" smtClean="0">
              <a:solidFill>
                <a:srgbClr val="0070C0"/>
              </a:solidFill>
            </a:endParaRPr>
          </a:p>
          <a:p>
            <a:r>
              <a:rPr lang="en-US" dirty="0" smtClean="0">
                <a:solidFill>
                  <a:srgbClr val="0070C0"/>
                </a:solidFill>
              </a:rPr>
              <a:t>11.0% between groups P=0.0007</a:t>
            </a:r>
          </a:p>
          <a:p>
            <a:endParaRPr lang="en-US" dirty="0">
              <a:solidFill>
                <a:srgbClr val="0070C0"/>
              </a:solidFill>
            </a:endParaRPr>
          </a:p>
          <a:p>
            <a:r>
              <a:rPr lang="en-US" dirty="0" smtClean="0">
                <a:solidFill>
                  <a:srgbClr val="0070C0"/>
                </a:solidFill>
              </a:rPr>
              <a:t>Also improved </a:t>
            </a:r>
            <a:r>
              <a:rPr lang="en-US" dirty="0" err="1" smtClean="0">
                <a:solidFill>
                  <a:srgbClr val="0070C0"/>
                </a:solidFill>
              </a:rPr>
              <a:t>QoL</a:t>
            </a:r>
            <a:r>
              <a:rPr lang="en-US" dirty="0" smtClean="0">
                <a:solidFill>
                  <a:srgbClr val="0070C0"/>
                </a:solidFill>
              </a:rPr>
              <a:t>, symptoms, VO2 peak and LA and LV function</a:t>
            </a:r>
            <a:endParaRPr lang="en-US" dirty="0">
              <a:solidFill>
                <a:srgbClr val="0070C0"/>
              </a:solidFill>
            </a:endParaRPr>
          </a:p>
        </p:txBody>
      </p:sp>
    </p:spTree>
    <p:extLst>
      <p:ext uri="{BB962C8B-B14F-4D97-AF65-F5344CB8AC3E}">
        <p14:creationId xmlns:p14="http://schemas.microsoft.com/office/powerpoint/2010/main" val="14853781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2362200"/>
            <a:ext cx="8915400" cy="1362075"/>
          </a:xfrm>
        </p:spPr>
        <p:txBody>
          <a:bodyPr/>
          <a:lstStyle/>
          <a:p>
            <a:pPr algn="ctr"/>
            <a:r>
              <a:rPr lang="en-US" sz="3600" b="1" dirty="0" smtClean="0"/>
              <a:t>Is there a “toxic range” for exercise &amp; AF?</a:t>
            </a:r>
            <a:endParaRPr lang="en-US" sz="3600" b="1" dirty="0"/>
          </a:p>
        </p:txBody>
      </p:sp>
    </p:spTree>
    <p:extLst>
      <p:ext uri="{BB962C8B-B14F-4D97-AF65-F5344CB8AC3E}">
        <p14:creationId xmlns:p14="http://schemas.microsoft.com/office/powerpoint/2010/main" val="3796110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CA" dirty="0" smtClean="0"/>
              <a:t>Extreme Endurance Exercise</a:t>
            </a:r>
            <a:endParaRPr lang="en-CA"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175170" cy="520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057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036762" y="22399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rPr>
              <a:t>FIGURE 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anose="020B0604020202020204" pitchFamily="34" charset="0"/>
              </a:rPr>
              <a:t>  </a:t>
            </a:r>
            <a:endParaRPr kumimoji="0" lang="en-US" sz="201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An external file that holds a picture, illustration, etc.&#10;Object name is gr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6596970" cy="5290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316" y="130518"/>
            <a:ext cx="9055684" cy="461665"/>
          </a:xfrm>
          <a:prstGeom prst="rect">
            <a:avLst/>
          </a:prstGeom>
          <a:noFill/>
        </p:spPr>
        <p:txBody>
          <a:bodyPr wrap="none" rtlCol="0">
            <a:spAutoFit/>
          </a:bodyPr>
          <a:lstStyle/>
          <a:p>
            <a:r>
              <a:rPr lang="en-US" sz="2400" dirty="0" smtClean="0">
                <a:solidFill>
                  <a:srgbClr val="0194B1"/>
                </a:solidFill>
              </a:rPr>
              <a:t>Proposed pathogenesis of cardiomyopathy in endurance athletes</a:t>
            </a:r>
            <a:endParaRPr lang="en-CA" sz="2400" dirty="0">
              <a:solidFill>
                <a:srgbClr val="0194B1"/>
              </a:solidFill>
            </a:endParaRPr>
          </a:p>
        </p:txBody>
      </p:sp>
      <p:sp>
        <p:nvSpPr>
          <p:cNvPr id="6" name="TextBox 5"/>
          <p:cNvSpPr txBox="1"/>
          <p:nvPr/>
        </p:nvSpPr>
        <p:spPr>
          <a:xfrm>
            <a:off x="1066800" y="6324600"/>
            <a:ext cx="5711820" cy="369332"/>
          </a:xfrm>
          <a:prstGeom prst="rect">
            <a:avLst/>
          </a:prstGeom>
          <a:noFill/>
        </p:spPr>
        <p:txBody>
          <a:bodyPr wrap="none" rtlCol="0">
            <a:spAutoFit/>
          </a:bodyPr>
          <a:lstStyle/>
          <a:p>
            <a:r>
              <a:rPr lang="en-US" dirty="0" smtClean="0">
                <a:solidFill>
                  <a:srgbClr val="0070C0"/>
                </a:solidFill>
              </a:rPr>
              <a:t>O’Keefe JH et al. Mayo </a:t>
            </a:r>
            <a:r>
              <a:rPr lang="en-US" dirty="0" err="1" smtClean="0">
                <a:solidFill>
                  <a:srgbClr val="0070C0"/>
                </a:solidFill>
              </a:rPr>
              <a:t>Clin</a:t>
            </a:r>
            <a:r>
              <a:rPr lang="en-US" dirty="0" smtClean="0">
                <a:solidFill>
                  <a:srgbClr val="0070C0"/>
                </a:solidFill>
              </a:rPr>
              <a:t> </a:t>
            </a:r>
            <a:r>
              <a:rPr lang="en-US" dirty="0" err="1" smtClean="0">
                <a:solidFill>
                  <a:srgbClr val="0070C0"/>
                </a:solidFill>
              </a:rPr>
              <a:t>Proc</a:t>
            </a:r>
            <a:r>
              <a:rPr lang="en-US" dirty="0" smtClean="0">
                <a:solidFill>
                  <a:srgbClr val="0070C0"/>
                </a:solidFill>
              </a:rPr>
              <a:t> 2012;87(6):587-595.</a:t>
            </a:r>
            <a:endParaRPr lang="en-CA" dirty="0">
              <a:solidFill>
                <a:srgbClr val="0070C0"/>
              </a:solidFill>
            </a:endParaRPr>
          </a:p>
        </p:txBody>
      </p:sp>
    </p:spTree>
    <p:extLst>
      <p:ext uri="{BB962C8B-B14F-4D97-AF65-F5344CB8AC3E}">
        <p14:creationId xmlns:p14="http://schemas.microsoft.com/office/powerpoint/2010/main" val="3344568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Excessive Endurance and Arrhythmia</a:t>
            </a:r>
            <a:endParaRPr lang="en-CA" dirty="0"/>
          </a:p>
        </p:txBody>
      </p:sp>
      <p:sp>
        <p:nvSpPr>
          <p:cNvPr id="3" name="Content Placeholder 2"/>
          <p:cNvSpPr>
            <a:spLocks noGrp="1"/>
          </p:cNvSpPr>
          <p:nvPr>
            <p:ph idx="1"/>
          </p:nvPr>
        </p:nvSpPr>
        <p:spPr/>
        <p:txBody>
          <a:bodyPr/>
          <a:lstStyle/>
          <a:p>
            <a:r>
              <a:rPr lang="en-US" b="1" dirty="0" smtClean="0">
                <a:solidFill>
                  <a:srgbClr val="0194B1"/>
                </a:solidFill>
              </a:rPr>
              <a:t>Elite endurance athletes </a:t>
            </a:r>
            <a:r>
              <a:rPr lang="en-US" dirty="0">
                <a:solidFill>
                  <a:srgbClr val="0194B1"/>
                </a:solidFill>
              </a:rPr>
              <a:t>-</a:t>
            </a:r>
            <a:r>
              <a:rPr lang="en-US" dirty="0" smtClean="0">
                <a:solidFill>
                  <a:srgbClr val="0194B1"/>
                </a:solidFill>
              </a:rPr>
              <a:t> ECG abnormalities, PACs and PVCs</a:t>
            </a:r>
          </a:p>
          <a:p>
            <a:r>
              <a:rPr lang="en-US" dirty="0" smtClean="0">
                <a:solidFill>
                  <a:srgbClr val="0194B1"/>
                </a:solidFill>
              </a:rPr>
              <a:t>Patchy myocardial </a:t>
            </a:r>
            <a:r>
              <a:rPr lang="en-US" b="1" dirty="0" smtClean="0">
                <a:solidFill>
                  <a:srgbClr val="0194B1"/>
                </a:solidFill>
              </a:rPr>
              <a:t>fibrosis</a:t>
            </a:r>
            <a:r>
              <a:rPr lang="en-US" dirty="0" smtClean="0">
                <a:solidFill>
                  <a:srgbClr val="0194B1"/>
                </a:solidFill>
              </a:rPr>
              <a:t> in atria, IVS and RV  and RV overload– </a:t>
            </a:r>
            <a:r>
              <a:rPr lang="en-US" b="1" dirty="0" smtClean="0">
                <a:solidFill>
                  <a:srgbClr val="0194B1"/>
                </a:solidFill>
              </a:rPr>
              <a:t>substrate</a:t>
            </a:r>
            <a:r>
              <a:rPr lang="en-US" dirty="0" smtClean="0">
                <a:solidFill>
                  <a:srgbClr val="0194B1"/>
                </a:solidFill>
              </a:rPr>
              <a:t> for more significant atrial and ventricular arrhythmias</a:t>
            </a:r>
          </a:p>
          <a:p>
            <a:r>
              <a:rPr lang="en-US" b="1" dirty="0" smtClean="0">
                <a:solidFill>
                  <a:srgbClr val="0194B1"/>
                </a:solidFill>
              </a:rPr>
              <a:t>5-fold ↑ in AF </a:t>
            </a:r>
            <a:r>
              <a:rPr lang="en-US" dirty="0" smtClean="0">
                <a:solidFill>
                  <a:srgbClr val="0194B1"/>
                </a:solidFill>
              </a:rPr>
              <a:t>– potential mechanisms</a:t>
            </a:r>
          </a:p>
          <a:p>
            <a:pPr lvl="1"/>
            <a:r>
              <a:rPr lang="en-US" dirty="0" smtClean="0">
                <a:solidFill>
                  <a:srgbClr val="0194B1"/>
                </a:solidFill>
              </a:rPr>
              <a:t>Impairment in </a:t>
            </a:r>
            <a:r>
              <a:rPr lang="en-US" dirty="0" err="1" smtClean="0">
                <a:solidFill>
                  <a:srgbClr val="0194B1"/>
                </a:solidFill>
              </a:rPr>
              <a:t>sympathovagal</a:t>
            </a:r>
            <a:r>
              <a:rPr lang="en-US" dirty="0" smtClean="0">
                <a:solidFill>
                  <a:srgbClr val="0194B1"/>
                </a:solidFill>
              </a:rPr>
              <a:t> tone</a:t>
            </a:r>
          </a:p>
          <a:p>
            <a:pPr lvl="1"/>
            <a:r>
              <a:rPr lang="en-US" dirty="0" smtClean="0">
                <a:solidFill>
                  <a:srgbClr val="0194B1"/>
                </a:solidFill>
              </a:rPr>
              <a:t>Inflammation</a:t>
            </a:r>
          </a:p>
          <a:p>
            <a:pPr lvl="1"/>
            <a:r>
              <a:rPr lang="en-US" dirty="0" smtClean="0">
                <a:solidFill>
                  <a:srgbClr val="0194B1"/>
                </a:solidFill>
              </a:rPr>
              <a:t>Atrial remodeling and fibrosis</a:t>
            </a:r>
          </a:p>
          <a:p>
            <a:endParaRPr lang="en-US" dirty="0">
              <a:solidFill>
                <a:srgbClr val="0194B1"/>
              </a:solidFill>
            </a:endParaRPr>
          </a:p>
          <a:p>
            <a:r>
              <a:rPr lang="en-US" b="1" dirty="0" smtClean="0"/>
              <a:t>However these are the extremes and none of the studies reported today or undertaken for the purpose of AF and exercise evaluation have shown the U shaped curve for benefit vs hazard – these are not elite athletes!</a:t>
            </a:r>
          </a:p>
        </p:txBody>
      </p:sp>
      <p:sp>
        <p:nvSpPr>
          <p:cNvPr id="5" name="TextBox 4"/>
          <p:cNvSpPr txBox="1"/>
          <p:nvPr/>
        </p:nvSpPr>
        <p:spPr>
          <a:xfrm>
            <a:off x="1752600" y="6063734"/>
            <a:ext cx="5711820" cy="369332"/>
          </a:xfrm>
          <a:prstGeom prst="rect">
            <a:avLst/>
          </a:prstGeom>
          <a:noFill/>
        </p:spPr>
        <p:txBody>
          <a:bodyPr wrap="none" rtlCol="0">
            <a:spAutoFit/>
          </a:bodyPr>
          <a:lstStyle/>
          <a:p>
            <a:r>
              <a:rPr lang="en-CA" dirty="0" smtClean="0">
                <a:solidFill>
                  <a:srgbClr val="0070C0"/>
                </a:solidFill>
              </a:rPr>
              <a:t>O’Keefe JH et al. Mayo </a:t>
            </a:r>
            <a:r>
              <a:rPr lang="en-CA" dirty="0" err="1" smtClean="0">
                <a:solidFill>
                  <a:srgbClr val="0070C0"/>
                </a:solidFill>
              </a:rPr>
              <a:t>Clin</a:t>
            </a:r>
            <a:r>
              <a:rPr lang="en-CA" dirty="0" smtClean="0">
                <a:solidFill>
                  <a:srgbClr val="0070C0"/>
                </a:solidFill>
              </a:rPr>
              <a:t> </a:t>
            </a:r>
            <a:r>
              <a:rPr lang="en-CA" dirty="0" err="1" smtClean="0">
                <a:solidFill>
                  <a:srgbClr val="0070C0"/>
                </a:solidFill>
              </a:rPr>
              <a:t>Proc</a:t>
            </a:r>
            <a:r>
              <a:rPr lang="en-CA" dirty="0" smtClean="0">
                <a:solidFill>
                  <a:srgbClr val="0070C0"/>
                </a:solidFill>
              </a:rPr>
              <a:t> 2012:87(6):587-595.</a:t>
            </a:r>
            <a:endParaRPr lang="en-CA" dirty="0">
              <a:solidFill>
                <a:srgbClr val="0070C0"/>
              </a:solidFill>
            </a:endParaRPr>
          </a:p>
        </p:txBody>
      </p:sp>
    </p:spTree>
    <p:extLst>
      <p:ext uri="{BB962C8B-B14F-4D97-AF65-F5344CB8AC3E}">
        <p14:creationId xmlns:p14="http://schemas.microsoft.com/office/powerpoint/2010/main" val="131661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pPr marL="0" indent="0">
              <a:buNone/>
            </a:pPr>
            <a:r>
              <a:rPr lang="en-US" dirty="0" smtClean="0">
                <a:solidFill>
                  <a:srgbClr val="008CA8"/>
                </a:solidFill>
              </a:rPr>
              <a:t>In this session we will review:</a:t>
            </a:r>
          </a:p>
          <a:p>
            <a:r>
              <a:rPr lang="en-US" dirty="0" smtClean="0">
                <a:solidFill>
                  <a:srgbClr val="008CA8"/>
                </a:solidFill>
              </a:rPr>
              <a:t>Association between baseline fitness and AF incidence/recurrence/complications</a:t>
            </a:r>
          </a:p>
          <a:p>
            <a:r>
              <a:rPr lang="en-US" dirty="0" smtClean="0">
                <a:solidFill>
                  <a:srgbClr val="008CA8"/>
                </a:solidFill>
              </a:rPr>
              <a:t>Exercise training (different types?) as a possible therapeutic intervention in AF</a:t>
            </a:r>
          </a:p>
          <a:p>
            <a:r>
              <a:rPr lang="en-US" dirty="0" smtClean="0">
                <a:solidFill>
                  <a:srgbClr val="008CA8"/>
                </a:solidFill>
              </a:rPr>
              <a:t>Potential mechanisms for therapeutic effect</a:t>
            </a:r>
          </a:p>
          <a:p>
            <a:r>
              <a:rPr lang="en-US" dirty="0" smtClean="0">
                <a:solidFill>
                  <a:srgbClr val="008CA8"/>
                </a:solidFill>
              </a:rPr>
              <a:t>Dose response – can there be too much of a good thing?</a:t>
            </a:r>
          </a:p>
          <a:p>
            <a:r>
              <a:rPr lang="en-US" dirty="0" smtClean="0">
                <a:solidFill>
                  <a:srgbClr val="008CA8"/>
                </a:solidFill>
              </a:rPr>
              <a:t>Recommendations for exercise as an AF intervention?</a:t>
            </a:r>
          </a:p>
          <a:p>
            <a:pPr lvl="1"/>
            <a:endParaRPr lang="en-US" dirty="0" smtClean="0">
              <a:solidFill>
                <a:srgbClr val="008CA8"/>
              </a:solidFill>
            </a:endParaRPr>
          </a:p>
          <a:p>
            <a:pPr lvl="1"/>
            <a:endParaRPr lang="en-US" dirty="0" smtClean="0">
              <a:solidFill>
                <a:srgbClr val="008CA8"/>
              </a:solidFill>
            </a:endParaRPr>
          </a:p>
          <a:p>
            <a:pPr lvl="1"/>
            <a:endParaRPr lang="en-US" dirty="0" smtClean="0"/>
          </a:p>
          <a:p>
            <a:pPr marL="0" indent="0">
              <a:buNone/>
            </a:pPr>
            <a:endParaRPr lang="en-CA" dirty="0"/>
          </a:p>
        </p:txBody>
      </p:sp>
    </p:spTree>
    <p:extLst>
      <p:ext uri="{BB962C8B-B14F-4D97-AF65-F5344CB8AC3E}">
        <p14:creationId xmlns:p14="http://schemas.microsoft.com/office/powerpoint/2010/main" val="3296654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AF &amp; Cardiac Rehabilitation?</a:t>
            </a:r>
            <a:endParaRPr lang="en-US" dirty="0"/>
          </a:p>
        </p:txBody>
      </p:sp>
      <p:sp>
        <p:nvSpPr>
          <p:cNvPr id="5" name="Content Placeholder 4"/>
          <p:cNvSpPr>
            <a:spLocks noGrp="1"/>
          </p:cNvSpPr>
          <p:nvPr>
            <p:ph idx="1"/>
          </p:nvPr>
        </p:nvSpPr>
        <p:spPr/>
        <p:txBody>
          <a:bodyPr/>
          <a:lstStyle/>
          <a:p>
            <a:pPr marL="0" lvl="0" indent="0" defTabSz="414726">
              <a:spcBef>
                <a:spcPct val="0"/>
              </a:spcBef>
              <a:buNone/>
            </a:pPr>
            <a:r>
              <a:rPr lang="en-US" altLang="en-US" sz="2177" b="1" dirty="0">
                <a:solidFill>
                  <a:srgbClr val="000000"/>
                </a:solidFill>
                <a:latin typeface="Times New Roman" panose="02020603050405020304" pitchFamily="18" charset="0"/>
              </a:rPr>
              <a:t>Exercise based cardiac rehabilitation for adults with atrial fibrillation </a:t>
            </a:r>
          </a:p>
          <a:p>
            <a:pPr marL="0" lvl="0" indent="0" defTabSz="414726">
              <a:spcBef>
                <a:spcPct val="0"/>
              </a:spcBef>
              <a:buNone/>
            </a:pPr>
            <a:r>
              <a:rPr lang="en-US" altLang="en-US" sz="2177" dirty="0" err="1">
                <a:solidFill>
                  <a:srgbClr val="000000"/>
                </a:solidFill>
                <a:latin typeface="Times New Roman" panose="02020603050405020304" pitchFamily="18" charset="0"/>
              </a:rPr>
              <a:t>Risom</a:t>
            </a:r>
            <a:r>
              <a:rPr lang="en-US" altLang="en-US" sz="2177" dirty="0">
                <a:solidFill>
                  <a:srgbClr val="000000"/>
                </a:solidFill>
                <a:latin typeface="Times New Roman" panose="02020603050405020304" pitchFamily="18" charset="0"/>
              </a:rPr>
              <a:t> SS, </a:t>
            </a:r>
            <a:r>
              <a:rPr lang="en-US" altLang="en-US" sz="2177" dirty="0" err="1">
                <a:solidFill>
                  <a:srgbClr val="000000"/>
                </a:solidFill>
                <a:latin typeface="Times New Roman" panose="02020603050405020304" pitchFamily="18" charset="0"/>
              </a:rPr>
              <a:t>Zwister</a:t>
            </a:r>
            <a:r>
              <a:rPr lang="en-US" altLang="en-US" sz="2177" dirty="0">
                <a:solidFill>
                  <a:srgbClr val="000000"/>
                </a:solidFill>
                <a:latin typeface="Times New Roman" panose="02020603050405020304" pitchFamily="18" charset="0"/>
              </a:rPr>
              <a:t> A, Johansen et al. </a:t>
            </a:r>
          </a:p>
          <a:p>
            <a:pPr marL="0" lvl="0" indent="0" defTabSz="414726">
              <a:spcBef>
                <a:spcPct val="0"/>
              </a:spcBef>
              <a:buNone/>
            </a:pPr>
            <a:r>
              <a:rPr lang="en-US" altLang="en-US" sz="2177" dirty="0">
                <a:solidFill>
                  <a:srgbClr val="000000"/>
                </a:solidFill>
                <a:latin typeface="Times New Roman" panose="02020603050405020304" pitchFamily="18" charset="0"/>
              </a:rPr>
              <a:t>Cochrane Database </a:t>
            </a:r>
            <a:r>
              <a:rPr lang="en-US" altLang="en-US" sz="2177" dirty="0" err="1">
                <a:solidFill>
                  <a:srgbClr val="000000"/>
                </a:solidFill>
                <a:latin typeface="Times New Roman" panose="02020603050405020304" pitchFamily="18" charset="0"/>
              </a:rPr>
              <a:t>Syst</a:t>
            </a:r>
            <a:r>
              <a:rPr lang="en-US" altLang="en-US" sz="2177" dirty="0">
                <a:solidFill>
                  <a:srgbClr val="000000"/>
                </a:solidFill>
                <a:latin typeface="Times New Roman" panose="02020603050405020304" pitchFamily="18" charset="0"/>
              </a:rPr>
              <a:t> Rev Published on line </a:t>
            </a:r>
            <a:r>
              <a:rPr lang="en-US" altLang="en-US" sz="2177" b="1" dirty="0">
                <a:solidFill>
                  <a:srgbClr val="000000"/>
                </a:solidFill>
                <a:latin typeface="Times New Roman" panose="02020603050405020304" pitchFamily="18" charset="0"/>
              </a:rPr>
              <a:t>9</a:t>
            </a:r>
            <a:r>
              <a:rPr lang="en-US" altLang="en-US" sz="2177" b="1" baseline="30000" dirty="0">
                <a:solidFill>
                  <a:srgbClr val="000000"/>
                </a:solidFill>
                <a:latin typeface="Times New Roman" panose="02020603050405020304" pitchFamily="18" charset="0"/>
              </a:rPr>
              <a:t>th</a:t>
            </a:r>
            <a:r>
              <a:rPr lang="en-US" altLang="en-US" sz="2177" b="1" dirty="0">
                <a:solidFill>
                  <a:srgbClr val="000000"/>
                </a:solidFill>
                <a:latin typeface="Times New Roman" panose="02020603050405020304" pitchFamily="18" charset="0"/>
              </a:rPr>
              <a:t> Feb </a:t>
            </a:r>
            <a:r>
              <a:rPr lang="en-US" altLang="en-US" sz="2177" b="1" dirty="0" smtClean="0">
                <a:solidFill>
                  <a:srgbClr val="000000"/>
                </a:solidFill>
                <a:latin typeface="Times New Roman" panose="02020603050405020304" pitchFamily="18" charset="0"/>
              </a:rPr>
              <a:t>2017</a:t>
            </a:r>
          </a:p>
          <a:p>
            <a:pPr marL="0" lvl="0" indent="0" defTabSz="414726">
              <a:spcBef>
                <a:spcPct val="0"/>
              </a:spcBef>
              <a:buNone/>
            </a:pPr>
            <a:endParaRPr lang="en-US" altLang="en-US" sz="2177" b="1" dirty="0">
              <a:solidFill>
                <a:srgbClr val="000000"/>
              </a:solidFill>
              <a:latin typeface="Times New Roman" panose="02020603050405020304" pitchFamily="18" charset="0"/>
            </a:endParaRPr>
          </a:p>
          <a:p>
            <a:pPr defTabSz="414726">
              <a:spcBef>
                <a:spcPct val="0"/>
              </a:spcBef>
            </a:pPr>
            <a:r>
              <a:rPr lang="en-US" altLang="en-US" sz="2177" dirty="0">
                <a:solidFill>
                  <a:srgbClr val="000000"/>
                </a:solidFill>
                <a:latin typeface="Times New Roman" panose="02020603050405020304" pitchFamily="18" charset="0"/>
              </a:rPr>
              <a:t>Due to few </a:t>
            </a:r>
            <a:r>
              <a:rPr lang="en-US" altLang="en-US" sz="2177" dirty="0" err="1">
                <a:solidFill>
                  <a:srgbClr val="000000"/>
                </a:solidFill>
                <a:latin typeface="Times New Roman" panose="02020603050405020304" pitchFamily="18" charset="0"/>
              </a:rPr>
              <a:t>randomised</a:t>
            </a:r>
            <a:r>
              <a:rPr lang="en-US" altLang="en-US" sz="2177" dirty="0">
                <a:solidFill>
                  <a:srgbClr val="000000"/>
                </a:solidFill>
                <a:latin typeface="Times New Roman" panose="02020603050405020304" pitchFamily="18" charset="0"/>
              </a:rPr>
              <a:t> patients and </a:t>
            </a:r>
            <a:r>
              <a:rPr lang="en-US" altLang="en-US" sz="2177" dirty="0" smtClean="0">
                <a:solidFill>
                  <a:srgbClr val="000000"/>
                </a:solidFill>
                <a:latin typeface="Times New Roman" panose="02020603050405020304" pitchFamily="18" charset="0"/>
              </a:rPr>
              <a:t>outcomes - could </a:t>
            </a:r>
            <a:r>
              <a:rPr lang="en-US" altLang="en-US" sz="2177" dirty="0">
                <a:solidFill>
                  <a:srgbClr val="000000"/>
                </a:solidFill>
                <a:latin typeface="Times New Roman" panose="02020603050405020304" pitchFamily="18" charset="0"/>
              </a:rPr>
              <a:t>not evaluate the real impact of exercise-based cardiac rehabilitation on mortality or serious adverse events. </a:t>
            </a:r>
            <a:endParaRPr lang="en-US" altLang="en-US" sz="2177" dirty="0" smtClean="0">
              <a:solidFill>
                <a:srgbClr val="000000"/>
              </a:solidFill>
              <a:latin typeface="Times New Roman" panose="02020603050405020304" pitchFamily="18" charset="0"/>
            </a:endParaRPr>
          </a:p>
          <a:p>
            <a:pPr defTabSz="414726">
              <a:spcBef>
                <a:spcPct val="0"/>
              </a:spcBef>
            </a:pPr>
            <a:r>
              <a:rPr lang="en-US" altLang="en-US" sz="2177" dirty="0" smtClean="0">
                <a:solidFill>
                  <a:srgbClr val="000000"/>
                </a:solidFill>
                <a:latin typeface="Times New Roman" panose="02020603050405020304" pitchFamily="18" charset="0"/>
              </a:rPr>
              <a:t>Pooled </a:t>
            </a:r>
            <a:r>
              <a:rPr lang="en-US" altLang="en-US" sz="2177" dirty="0">
                <a:solidFill>
                  <a:srgbClr val="000000"/>
                </a:solidFill>
                <a:latin typeface="Times New Roman" panose="02020603050405020304" pitchFamily="18" charset="0"/>
              </a:rPr>
              <a:t>data showed a positive effect on the surrogate outcome of physical exercise capacity, but due to the low number of patients and the moderate to very low-quality of the underpinning evidence, we could not be certain of the magnitude of the </a:t>
            </a:r>
            <a:r>
              <a:rPr lang="en-US" altLang="en-US" sz="2177" dirty="0" smtClean="0">
                <a:solidFill>
                  <a:srgbClr val="000000"/>
                </a:solidFill>
                <a:latin typeface="Times New Roman" panose="02020603050405020304" pitchFamily="18" charset="0"/>
              </a:rPr>
              <a:t>effect. </a:t>
            </a:r>
          </a:p>
          <a:p>
            <a:pPr defTabSz="414726">
              <a:spcBef>
                <a:spcPct val="0"/>
              </a:spcBef>
            </a:pPr>
            <a:r>
              <a:rPr lang="en-US" altLang="en-US" sz="2177" dirty="0" smtClean="0">
                <a:solidFill>
                  <a:srgbClr val="000000"/>
                </a:solidFill>
                <a:latin typeface="Times New Roman" panose="02020603050405020304" pitchFamily="18" charset="0"/>
              </a:rPr>
              <a:t>Future </a:t>
            </a:r>
            <a:r>
              <a:rPr lang="en-US" altLang="en-US" sz="2177" dirty="0">
                <a:solidFill>
                  <a:srgbClr val="000000"/>
                </a:solidFill>
                <a:latin typeface="Times New Roman" panose="02020603050405020304" pitchFamily="18" charset="0"/>
              </a:rPr>
              <a:t>high-quality </a:t>
            </a:r>
            <a:r>
              <a:rPr lang="en-US" altLang="en-US" sz="2177" dirty="0" err="1">
                <a:solidFill>
                  <a:srgbClr val="000000"/>
                </a:solidFill>
                <a:latin typeface="Times New Roman" panose="02020603050405020304" pitchFamily="18" charset="0"/>
              </a:rPr>
              <a:t>randomised</a:t>
            </a:r>
            <a:r>
              <a:rPr lang="en-US" altLang="en-US" sz="2177" dirty="0">
                <a:solidFill>
                  <a:srgbClr val="000000"/>
                </a:solidFill>
                <a:latin typeface="Times New Roman" panose="02020603050405020304" pitchFamily="18" charset="0"/>
              </a:rPr>
              <a:t> trials are needed to assess the benefits and harms of exercise-based cardiac rehabilitation for adults with atrial fibrillation on patient-relevant outcomes.</a:t>
            </a:r>
          </a:p>
          <a:p>
            <a:pPr marL="0" lvl="0" indent="0" defTabSz="414726">
              <a:spcBef>
                <a:spcPct val="0"/>
              </a:spcBef>
              <a:buNone/>
            </a:pPr>
            <a:endParaRPr lang="en-US" altLang="en-US" sz="2177"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82434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lnSpc>
                <a:spcPct val="93000"/>
              </a:lnSpc>
              <a:buClr>
                <a:srgbClr val="000000"/>
              </a:buClr>
              <a:buSzPct val="45000"/>
              <a:buFont typeface="Wingdings" panose="05000000000000000000" pitchFamily="2" charset="2"/>
              <a:buNone/>
            </a:pPr>
            <a:r>
              <a:rPr lang="en-GB" altLang="en-US" sz="1451" b="1">
                <a:solidFill>
                  <a:srgbClr val="000000"/>
                </a:solidFill>
                <a:latin typeface="Arial" panose="020B0604020202020204" pitchFamily="34" charset="0"/>
              </a:rPr>
              <a:t>Overview of existing knowledge regarding exercise training and atrial fibrillation. </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0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21" y="979561"/>
            <a:ext cx="777168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Text Box 4"/>
          <p:cNvSpPr txBox="1">
            <a:spLocks noChangeArrowheads="1"/>
          </p:cNvSpPr>
          <p:nvPr/>
        </p:nvSpPr>
        <p:spPr bwMode="auto">
          <a:xfrm>
            <a:off x="68832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eaLnBrk="1">
              <a:lnSpc>
                <a:spcPct val="93000"/>
              </a:lnSpc>
              <a:buClr>
                <a:srgbClr val="000000"/>
              </a:buClr>
              <a:buSzPct val="45000"/>
              <a:buFont typeface="Wingdings" panose="05000000000000000000" pitchFamily="2" charset="2"/>
              <a:buNone/>
            </a:pPr>
            <a:r>
              <a:rPr lang="en-GB" altLang="en-US" sz="1089" b="1">
                <a:solidFill>
                  <a:srgbClr val="000000"/>
                </a:solidFill>
                <a:latin typeface="Arial" panose="020B0604020202020204" pitchFamily="34" charset="0"/>
              </a:rPr>
              <a:t>Adrian D. Elliott et al. Circulation. 2016;133:457-459</a:t>
            </a:r>
          </a:p>
        </p:txBody>
      </p:sp>
      <p:sp>
        <p:nvSpPr>
          <p:cNvPr id="40966" name="Text Box 5"/>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eaLnBrk="1">
              <a:lnSpc>
                <a:spcPct val="93000"/>
              </a:lnSpc>
              <a:buClr>
                <a:srgbClr val="000000"/>
              </a:buClr>
              <a:buSzPct val="45000"/>
              <a:buFont typeface="Wingdings" panose="05000000000000000000" pitchFamily="2" charset="2"/>
              <a:buNone/>
            </a:pPr>
            <a:r>
              <a:rPr lang="en-GB" altLang="en-US" sz="907">
                <a:solidFill>
                  <a:srgbClr val="000000"/>
                </a:solidFill>
                <a:latin typeface="Arial" panose="020B0604020202020204" pitchFamily="34" charset="0"/>
              </a:rPr>
              <a:t>Copyright © American Heart Association, Inc. All rights reserved.</a:t>
            </a:r>
          </a:p>
        </p:txBody>
      </p:sp>
    </p:spTree>
    <p:extLst>
      <p:ext uri="{BB962C8B-B14F-4D97-AF65-F5344CB8AC3E}">
        <p14:creationId xmlns:p14="http://schemas.microsoft.com/office/powerpoint/2010/main" val="1418378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45" y="1447800"/>
            <a:ext cx="6302045" cy="5235854"/>
          </a:xfrm>
          <a:prstGeom prst="rect">
            <a:avLst/>
          </a:prstGeom>
        </p:spPr>
      </p:pic>
      <p:sp>
        <p:nvSpPr>
          <p:cNvPr id="7" name="TextBox 6"/>
          <p:cNvSpPr txBox="1"/>
          <p:nvPr/>
        </p:nvSpPr>
        <p:spPr>
          <a:xfrm>
            <a:off x="304800" y="228600"/>
            <a:ext cx="8534400" cy="1077218"/>
          </a:xfrm>
          <a:prstGeom prst="rect">
            <a:avLst/>
          </a:prstGeom>
          <a:noFill/>
        </p:spPr>
        <p:txBody>
          <a:bodyPr wrap="square" rtlCol="0">
            <a:spAutoFit/>
          </a:bodyPr>
          <a:lstStyle/>
          <a:p>
            <a:pPr algn="ctr"/>
            <a:r>
              <a:rPr lang="en-US" sz="3200" dirty="0">
                <a:solidFill>
                  <a:srgbClr val="0070C0"/>
                </a:solidFill>
              </a:rPr>
              <a:t>Exercise As </a:t>
            </a:r>
            <a:r>
              <a:rPr lang="en-US" sz="3200" dirty="0" smtClean="0">
                <a:solidFill>
                  <a:srgbClr val="0070C0"/>
                </a:solidFill>
              </a:rPr>
              <a:t>Lifestyle intervention </a:t>
            </a:r>
            <a:r>
              <a:rPr lang="en-US" sz="3200" dirty="0">
                <a:solidFill>
                  <a:srgbClr val="0070C0"/>
                </a:solidFill>
              </a:rPr>
              <a:t>and a </a:t>
            </a:r>
            <a:r>
              <a:rPr lang="en-US" sz="3200" dirty="0" smtClean="0">
                <a:solidFill>
                  <a:srgbClr val="0070C0"/>
                </a:solidFill>
              </a:rPr>
              <a:t>4th </a:t>
            </a:r>
            <a:r>
              <a:rPr lang="en-US" sz="3200" dirty="0">
                <a:solidFill>
                  <a:srgbClr val="0070C0"/>
                </a:solidFill>
              </a:rPr>
              <a:t>pillar </a:t>
            </a:r>
            <a:r>
              <a:rPr lang="en-US" sz="3200" dirty="0" smtClean="0">
                <a:solidFill>
                  <a:srgbClr val="0070C0"/>
                </a:solidFill>
              </a:rPr>
              <a:t>in </a:t>
            </a:r>
            <a:r>
              <a:rPr lang="en-US" sz="3200" dirty="0">
                <a:solidFill>
                  <a:srgbClr val="0070C0"/>
                </a:solidFill>
              </a:rPr>
              <a:t>management of AF</a:t>
            </a:r>
            <a:endParaRPr lang="en-US" sz="3200" dirty="0"/>
          </a:p>
        </p:txBody>
      </p:sp>
      <p:sp>
        <p:nvSpPr>
          <p:cNvPr id="8" name="TextBox 7"/>
          <p:cNvSpPr txBox="1"/>
          <p:nvPr/>
        </p:nvSpPr>
        <p:spPr>
          <a:xfrm>
            <a:off x="6565280" y="3048000"/>
            <a:ext cx="2578719" cy="1477328"/>
          </a:xfrm>
          <a:prstGeom prst="rect">
            <a:avLst/>
          </a:prstGeom>
          <a:noFill/>
        </p:spPr>
        <p:txBody>
          <a:bodyPr wrap="square" rtlCol="0">
            <a:spAutoFit/>
          </a:bodyPr>
          <a:lstStyle/>
          <a:p>
            <a:r>
              <a:rPr lang="en-US" b="1" dirty="0" smtClean="0"/>
              <a:t>Baseline CRF</a:t>
            </a:r>
          </a:p>
          <a:p>
            <a:r>
              <a:rPr lang="en-US" dirty="0" smtClean="0"/>
              <a:t>-Lower incident AF</a:t>
            </a:r>
          </a:p>
          <a:p>
            <a:r>
              <a:rPr lang="en-US" dirty="0" smtClean="0"/>
              <a:t>-Lower recurrence AF</a:t>
            </a:r>
          </a:p>
          <a:p>
            <a:r>
              <a:rPr lang="en-US" dirty="0" smtClean="0"/>
              <a:t>-lower complications of CVA and mortality</a:t>
            </a:r>
            <a:endParaRPr lang="en-US" dirty="0"/>
          </a:p>
        </p:txBody>
      </p:sp>
    </p:spTree>
    <p:extLst>
      <p:ext uri="{BB962C8B-B14F-4D97-AF65-F5344CB8AC3E}">
        <p14:creationId xmlns:p14="http://schemas.microsoft.com/office/powerpoint/2010/main" val="4230349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533400" y="1182977"/>
            <a:ext cx="9677400" cy="762000"/>
          </a:xfrm>
        </p:spPr>
        <p:txBody>
          <a:bodyPr/>
          <a:lstStyle/>
          <a:p>
            <a:pPr marL="0" indent="0" algn="ctr">
              <a:buNone/>
            </a:pPr>
            <a:r>
              <a:rPr lang="en-US" sz="3200" dirty="0" smtClean="0">
                <a:solidFill>
                  <a:srgbClr val="0070C0"/>
                </a:solidFill>
              </a:rPr>
              <a:t>Promising 4</a:t>
            </a:r>
            <a:r>
              <a:rPr lang="en-US" sz="3200" baseline="30000" dirty="0" smtClean="0">
                <a:solidFill>
                  <a:srgbClr val="0070C0"/>
                </a:solidFill>
              </a:rPr>
              <a:t>th</a:t>
            </a:r>
            <a:r>
              <a:rPr lang="en-US" sz="3200" dirty="0" smtClean="0">
                <a:solidFill>
                  <a:srgbClr val="0070C0"/>
                </a:solidFill>
              </a:rPr>
              <a:t> pillar in the management of AF</a:t>
            </a:r>
            <a:endParaRPr lang="en-US" sz="3200" dirty="0">
              <a:solidFill>
                <a:srgbClr val="0070C0"/>
              </a:solidFill>
            </a:endParaRPr>
          </a:p>
        </p:txBody>
      </p:sp>
      <p:sp>
        <p:nvSpPr>
          <p:cNvPr id="3" name="Title 2"/>
          <p:cNvSpPr>
            <a:spLocks noGrp="1"/>
          </p:cNvSpPr>
          <p:nvPr>
            <p:ph type="title" idx="4294967295"/>
          </p:nvPr>
        </p:nvSpPr>
        <p:spPr>
          <a:xfrm>
            <a:off x="381000" y="304800"/>
            <a:ext cx="8458200" cy="912813"/>
          </a:xfrm>
        </p:spPr>
        <p:txBody>
          <a:bodyPr/>
          <a:lstStyle/>
          <a:p>
            <a:pPr algn="ctr"/>
            <a:r>
              <a:rPr lang="en-US" dirty="0" smtClean="0"/>
              <a:t>Exercise as Medicine in AF</a:t>
            </a:r>
            <a:endParaRPr lang="en-US" dirty="0"/>
          </a:p>
        </p:txBody>
      </p:sp>
      <p:pic>
        <p:nvPicPr>
          <p:cNvPr id="4" name="Picture 2" descr="L:\CardReh\Photos\Gym-Action shots\JP_cy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362200"/>
            <a:ext cx="538584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29004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ubtitle 1"/>
          <p:cNvSpPr>
            <a:spLocks noGrp="1"/>
          </p:cNvSpPr>
          <p:nvPr>
            <p:ph type="subTitle" idx="1"/>
          </p:nvPr>
        </p:nvSpPr>
        <p:spPr/>
        <p:txBody>
          <a:bodyPr/>
          <a:lstStyle/>
          <a:p>
            <a:endParaRPr lang="en-US" smtClean="0">
              <a:latin typeface="Arial" charset="0"/>
              <a:cs typeface="Arial" charset="0"/>
            </a:endParaRPr>
          </a:p>
        </p:txBody>
      </p:sp>
      <p:sp>
        <p:nvSpPr>
          <p:cNvPr id="209922" name="Title 2"/>
          <p:cNvSpPr>
            <a:spLocks noGrp="1"/>
          </p:cNvSpPr>
          <p:nvPr>
            <p:ph type="title"/>
          </p:nvPr>
        </p:nvSpPr>
        <p:spPr>
          <a:xfrm>
            <a:off x="228600" y="2362200"/>
            <a:ext cx="8458200" cy="912813"/>
          </a:xfrm>
        </p:spPr>
        <p:txBody>
          <a:bodyPr/>
          <a:lstStyle/>
          <a:p>
            <a:r>
              <a:rPr lang="en-US" dirty="0" smtClean="0">
                <a:latin typeface="Arial" charset="0"/>
                <a:cs typeface="Arial" charset="0"/>
              </a:rPr>
              <a:t>Questions?</a:t>
            </a:r>
          </a:p>
        </p:txBody>
      </p:sp>
    </p:spTree>
    <p:custDataLst>
      <p:tags r:id="rId1"/>
    </p:custDataLst>
    <p:extLst>
      <p:ext uri="{BB962C8B-B14F-4D97-AF65-F5344CB8AC3E}">
        <p14:creationId xmlns:p14="http://schemas.microsoft.com/office/powerpoint/2010/main" val="124225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915400" cy="792163"/>
          </a:xfrm>
        </p:spPr>
        <p:txBody>
          <a:bodyPr/>
          <a:lstStyle/>
          <a:p>
            <a:pPr algn="ctr"/>
            <a:r>
              <a:rPr lang="en-US" sz="3600" dirty="0" smtClean="0"/>
              <a:t>Specific Benefits of Exercise </a:t>
            </a:r>
            <a:r>
              <a:rPr lang="en-US" sz="3600" dirty="0"/>
              <a:t>T</a:t>
            </a:r>
            <a:r>
              <a:rPr lang="en-US" sz="3600" dirty="0" smtClean="0"/>
              <a:t>raining</a:t>
            </a:r>
            <a:endParaRPr lang="en-CA" sz="3600" dirty="0"/>
          </a:p>
        </p:txBody>
      </p:sp>
      <p:sp>
        <p:nvSpPr>
          <p:cNvPr id="5" name="Content Placeholder 4"/>
          <p:cNvSpPr>
            <a:spLocks noGrp="1"/>
          </p:cNvSpPr>
          <p:nvPr>
            <p:ph idx="1"/>
          </p:nvPr>
        </p:nvSpPr>
        <p:spPr/>
        <p:txBody>
          <a:bodyPr/>
          <a:lstStyle/>
          <a:p>
            <a:r>
              <a:rPr lang="en-US" b="1" dirty="0" smtClean="0">
                <a:solidFill>
                  <a:srgbClr val="0194B1"/>
                </a:solidFill>
              </a:rPr>
              <a:t>Improvement in CV risk factors include</a:t>
            </a:r>
          </a:p>
          <a:p>
            <a:pPr lvl="1"/>
            <a:r>
              <a:rPr lang="en-US" dirty="0" smtClean="0">
                <a:solidFill>
                  <a:srgbClr val="0194B1"/>
                </a:solidFill>
              </a:rPr>
              <a:t>↓ obesity </a:t>
            </a:r>
            <a:r>
              <a:rPr lang="en-US" dirty="0">
                <a:solidFill>
                  <a:srgbClr val="0194B1"/>
                </a:solidFill>
              </a:rPr>
              <a:t>and ↑ insulin </a:t>
            </a:r>
            <a:r>
              <a:rPr lang="en-US" dirty="0" smtClean="0">
                <a:solidFill>
                  <a:srgbClr val="0194B1"/>
                </a:solidFill>
              </a:rPr>
              <a:t>sensitivity</a:t>
            </a:r>
          </a:p>
          <a:p>
            <a:pPr lvl="1"/>
            <a:r>
              <a:rPr lang="en-US" dirty="0" smtClean="0">
                <a:solidFill>
                  <a:srgbClr val="0194B1"/>
                </a:solidFill>
              </a:rPr>
              <a:t>↑ HDL, TG, (↓LDL)</a:t>
            </a:r>
          </a:p>
          <a:p>
            <a:pPr lvl="1"/>
            <a:r>
              <a:rPr lang="en-US" dirty="0" smtClean="0">
                <a:solidFill>
                  <a:srgbClr val="0194B1"/>
                </a:solidFill>
              </a:rPr>
              <a:t>↓ SBP, DBP, PP</a:t>
            </a:r>
          </a:p>
          <a:p>
            <a:pPr lvl="1"/>
            <a:r>
              <a:rPr lang="en-US" dirty="0" smtClean="0">
                <a:solidFill>
                  <a:srgbClr val="0194B1"/>
                </a:solidFill>
              </a:rPr>
              <a:t>↓ depression and psychological stress</a:t>
            </a:r>
            <a:r>
              <a:rPr lang="en-US" dirty="0">
                <a:solidFill>
                  <a:srgbClr val="0194B1"/>
                </a:solidFill>
              </a:rPr>
              <a:t>, ↑ </a:t>
            </a:r>
            <a:r>
              <a:rPr lang="en-US" dirty="0" err="1" smtClean="0">
                <a:solidFill>
                  <a:srgbClr val="0194B1"/>
                </a:solidFill>
              </a:rPr>
              <a:t>QoL</a:t>
            </a:r>
            <a:endParaRPr lang="en-US" dirty="0" smtClean="0">
              <a:solidFill>
                <a:srgbClr val="0194B1"/>
              </a:solidFill>
            </a:endParaRPr>
          </a:p>
          <a:p>
            <a:r>
              <a:rPr lang="en-US" b="1" dirty="0">
                <a:solidFill>
                  <a:srgbClr val="0194B1"/>
                </a:solidFill>
              </a:rPr>
              <a:t>Other vascular </a:t>
            </a:r>
            <a:r>
              <a:rPr lang="en-US" b="1" dirty="0" smtClean="0">
                <a:solidFill>
                  <a:srgbClr val="0194B1"/>
                </a:solidFill>
              </a:rPr>
              <a:t>&amp; hematological</a:t>
            </a:r>
          </a:p>
          <a:p>
            <a:pPr lvl="1"/>
            <a:r>
              <a:rPr lang="en-US" dirty="0">
                <a:solidFill>
                  <a:srgbClr val="0194B1"/>
                </a:solidFill>
              </a:rPr>
              <a:t>Improves endothelial function (NO bioavailability)</a:t>
            </a:r>
          </a:p>
          <a:p>
            <a:pPr lvl="1"/>
            <a:r>
              <a:rPr lang="en-US" dirty="0" smtClean="0">
                <a:solidFill>
                  <a:srgbClr val="0194B1"/>
                </a:solidFill>
              </a:rPr>
              <a:t>↓ inflammation</a:t>
            </a:r>
            <a:endParaRPr lang="en-US" b="1" dirty="0">
              <a:solidFill>
                <a:srgbClr val="0194B1"/>
              </a:solidFill>
            </a:endParaRPr>
          </a:p>
          <a:p>
            <a:pPr lvl="1"/>
            <a:r>
              <a:rPr lang="en-US" dirty="0">
                <a:solidFill>
                  <a:srgbClr val="0194B1"/>
                </a:solidFill>
              </a:rPr>
              <a:t>↑ fibrinolytic activity</a:t>
            </a:r>
          </a:p>
          <a:p>
            <a:pPr lvl="1"/>
            <a:r>
              <a:rPr lang="en-US" dirty="0" smtClean="0">
                <a:solidFill>
                  <a:srgbClr val="0194B1"/>
                </a:solidFill>
              </a:rPr>
              <a:t>↑ </a:t>
            </a:r>
            <a:r>
              <a:rPr lang="en-US" dirty="0">
                <a:solidFill>
                  <a:srgbClr val="0194B1"/>
                </a:solidFill>
              </a:rPr>
              <a:t>coronary flow </a:t>
            </a:r>
            <a:r>
              <a:rPr lang="en-US" dirty="0" smtClean="0">
                <a:solidFill>
                  <a:srgbClr val="0194B1"/>
                </a:solidFill>
              </a:rPr>
              <a:t>reserve </a:t>
            </a:r>
            <a:endParaRPr lang="en-US" dirty="0">
              <a:solidFill>
                <a:srgbClr val="0194B1"/>
              </a:solidFill>
            </a:endParaRPr>
          </a:p>
          <a:p>
            <a:pPr lvl="1"/>
            <a:r>
              <a:rPr lang="en-US" dirty="0" smtClean="0">
                <a:solidFill>
                  <a:srgbClr val="0194B1"/>
                </a:solidFill>
              </a:rPr>
              <a:t>↑ </a:t>
            </a:r>
            <a:r>
              <a:rPr lang="en-US" dirty="0">
                <a:solidFill>
                  <a:srgbClr val="0194B1"/>
                </a:solidFill>
              </a:rPr>
              <a:t>ventricular fibrillation </a:t>
            </a:r>
            <a:r>
              <a:rPr lang="en-US" dirty="0" smtClean="0">
                <a:solidFill>
                  <a:srgbClr val="0194B1"/>
                </a:solidFill>
              </a:rPr>
              <a:t>threshold</a:t>
            </a:r>
            <a:endParaRPr lang="en-US" dirty="0">
              <a:solidFill>
                <a:srgbClr val="0194B1"/>
              </a:solidFill>
            </a:endParaRPr>
          </a:p>
          <a:p>
            <a:pPr lvl="1"/>
            <a:r>
              <a:rPr lang="en-US" dirty="0">
                <a:solidFill>
                  <a:srgbClr val="0194B1"/>
                </a:solidFill>
              </a:rPr>
              <a:t>Improves autonomic modulation (chronic ↑ vagal tone</a:t>
            </a:r>
            <a:r>
              <a:rPr lang="en-US" dirty="0" smtClean="0">
                <a:solidFill>
                  <a:srgbClr val="0194B1"/>
                </a:solidFill>
              </a:rPr>
              <a:t>)</a:t>
            </a:r>
          </a:p>
          <a:p>
            <a:r>
              <a:rPr lang="en-US" b="1" dirty="0" smtClean="0">
                <a:solidFill>
                  <a:srgbClr val="0194B1"/>
                </a:solidFill>
              </a:rPr>
              <a:t>Reduces recurrent CV events, CV mortality, all cause mortality</a:t>
            </a:r>
            <a:endParaRPr lang="en-US" b="1" dirty="0">
              <a:solidFill>
                <a:srgbClr val="0194B1"/>
              </a:solidFill>
            </a:endParaRPr>
          </a:p>
          <a:p>
            <a:pPr marL="0" indent="0">
              <a:buNone/>
            </a:pPr>
            <a:endParaRPr lang="en-US" dirty="0" smtClean="0">
              <a:solidFill>
                <a:srgbClr val="0194B1"/>
              </a:solidFill>
            </a:endParaRPr>
          </a:p>
        </p:txBody>
      </p:sp>
      <p:sp>
        <p:nvSpPr>
          <p:cNvPr id="2" name="TextBox 1"/>
          <p:cNvSpPr txBox="1"/>
          <p:nvPr/>
        </p:nvSpPr>
        <p:spPr>
          <a:xfrm>
            <a:off x="762000" y="6000690"/>
            <a:ext cx="6080511" cy="400110"/>
          </a:xfrm>
          <a:prstGeom prst="rect">
            <a:avLst/>
          </a:prstGeom>
          <a:noFill/>
        </p:spPr>
        <p:txBody>
          <a:bodyPr wrap="none" rtlCol="0">
            <a:spAutoFit/>
          </a:bodyPr>
          <a:lstStyle/>
          <a:p>
            <a:r>
              <a:rPr lang="en-US" sz="2000" dirty="0" err="1" smtClean="0">
                <a:solidFill>
                  <a:srgbClr val="0070C0"/>
                </a:solidFill>
              </a:rPr>
              <a:t>Lavie</a:t>
            </a:r>
            <a:r>
              <a:rPr lang="en-US" sz="2000" dirty="0" smtClean="0">
                <a:solidFill>
                  <a:srgbClr val="0070C0"/>
                </a:solidFill>
              </a:rPr>
              <a:t> CJ et al. Mayo </a:t>
            </a:r>
            <a:r>
              <a:rPr lang="en-US" sz="2000" dirty="0" err="1" smtClean="0">
                <a:solidFill>
                  <a:srgbClr val="0070C0"/>
                </a:solidFill>
              </a:rPr>
              <a:t>Clin</a:t>
            </a:r>
            <a:r>
              <a:rPr lang="en-US" sz="2000" dirty="0" smtClean="0">
                <a:solidFill>
                  <a:srgbClr val="0070C0"/>
                </a:solidFill>
              </a:rPr>
              <a:t> Proc. 2009;84(4):373-383.</a:t>
            </a:r>
            <a:endParaRPr lang="en-CA" sz="2000" dirty="0">
              <a:solidFill>
                <a:srgbClr val="0070C0"/>
              </a:solidFill>
            </a:endParaRPr>
          </a:p>
        </p:txBody>
      </p:sp>
    </p:spTree>
    <p:extLst>
      <p:ext uri="{BB962C8B-B14F-4D97-AF65-F5344CB8AC3E}">
        <p14:creationId xmlns:p14="http://schemas.microsoft.com/office/powerpoint/2010/main" val="13672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Benefits of </a:t>
            </a:r>
            <a:r>
              <a:rPr lang="en-US" dirty="0" smtClean="0"/>
              <a:t>Exercise in AF?</a:t>
            </a:r>
            <a:endParaRPr lang="en-CA" dirty="0"/>
          </a:p>
        </p:txBody>
      </p:sp>
      <p:sp>
        <p:nvSpPr>
          <p:cNvPr id="5" name="Content Placeholder 4"/>
          <p:cNvSpPr>
            <a:spLocks noGrp="1"/>
          </p:cNvSpPr>
          <p:nvPr>
            <p:ph idx="1"/>
          </p:nvPr>
        </p:nvSpPr>
        <p:spPr/>
        <p:txBody>
          <a:bodyPr/>
          <a:lstStyle/>
          <a:p>
            <a:pPr marL="0" indent="0">
              <a:buNone/>
            </a:pPr>
            <a:r>
              <a:rPr lang="en-CA" b="1" dirty="0" smtClean="0">
                <a:solidFill>
                  <a:srgbClr val="002060"/>
                </a:solidFill>
              </a:rPr>
              <a:t>Despite all of these benefits – exercise is not prescribed for patients with AF even though risk </a:t>
            </a:r>
            <a:r>
              <a:rPr lang="en-CA" b="1" dirty="0">
                <a:solidFill>
                  <a:srgbClr val="002060"/>
                </a:solidFill>
              </a:rPr>
              <a:t>factors for AF overlap with CAD (</a:t>
            </a:r>
            <a:r>
              <a:rPr lang="en-CA" b="1" dirty="0" err="1">
                <a:solidFill>
                  <a:srgbClr val="002060"/>
                </a:solidFill>
              </a:rPr>
              <a:t>eg</a:t>
            </a:r>
            <a:r>
              <a:rPr lang="en-CA" b="1" dirty="0">
                <a:solidFill>
                  <a:srgbClr val="002060"/>
                </a:solidFill>
              </a:rPr>
              <a:t>. obesity, ↑BP, diabetes, ↑ lipids, sedentary</a:t>
            </a:r>
            <a:r>
              <a:rPr lang="en-CA" b="1" dirty="0" smtClean="0">
                <a:solidFill>
                  <a:srgbClr val="002060"/>
                </a:solidFill>
              </a:rPr>
              <a:t>)</a:t>
            </a:r>
          </a:p>
          <a:p>
            <a:pPr marL="0" indent="0">
              <a:buNone/>
            </a:pPr>
            <a:endParaRPr lang="en-CA" b="1" dirty="0">
              <a:solidFill>
                <a:srgbClr val="002060"/>
              </a:solidFill>
            </a:endParaRPr>
          </a:p>
          <a:p>
            <a:pPr marL="0" indent="0">
              <a:buNone/>
            </a:pPr>
            <a:r>
              <a:rPr lang="en-CA" b="1" dirty="0" smtClean="0">
                <a:solidFill>
                  <a:srgbClr val="002060"/>
                </a:solidFill>
              </a:rPr>
              <a:t>Furthermore, AF associated with:</a:t>
            </a:r>
          </a:p>
          <a:p>
            <a:pPr marL="0" indent="0">
              <a:buNone/>
            </a:pPr>
            <a:endParaRPr lang="en-CA" b="1" dirty="0" smtClean="0">
              <a:solidFill>
                <a:srgbClr val="002060"/>
              </a:solidFill>
            </a:endParaRPr>
          </a:p>
          <a:p>
            <a:r>
              <a:rPr lang="en-CA" dirty="0" smtClean="0">
                <a:solidFill>
                  <a:srgbClr val="0194B1"/>
                </a:solidFill>
              </a:rPr>
              <a:t>Impairment of </a:t>
            </a:r>
            <a:r>
              <a:rPr lang="en-CA" dirty="0" err="1" smtClean="0">
                <a:solidFill>
                  <a:srgbClr val="0194B1"/>
                </a:solidFill>
              </a:rPr>
              <a:t>QoL</a:t>
            </a:r>
            <a:r>
              <a:rPr lang="en-CA" dirty="0" smtClean="0">
                <a:solidFill>
                  <a:srgbClr val="0194B1"/>
                </a:solidFill>
              </a:rPr>
              <a:t> compared to general population &amp; even compared with patients post MI and Post PCI</a:t>
            </a:r>
          </a:p>
          <a:p>
            <a:r>
              <a:rPr lang="en-CA" dirty="0" smtClean="0">
                <a:solidFill>
                  <a:srgbClr val="0194B1"/>
                </a:solidFill>
              </a:rPr>
              <a:t>Symptoms of ↓ exercise tolerance plus fatigue, dyspnea</a:t>
            </a:r>
          </a:p>
          <a:p>
            <a:pPr lvl="1"/>
            <a:r>
              <a:rPr lang="en-CA" dirty="0" smtClean="0">
                <a:solidFill>
                  <a:srgbClr val="0194B1"/>
                </a:solidFill>
              </a:rPr>
              <a:t>These symptoms → weight gain with adverse impact on cardiovascular risk factor profile (and ↑AF…)</a:t>
            </a:r>
          </a:p>
          <a:p>
            <a:pPr lvl="1"/>
            <a:r>
              <a:rPr lang="en-CA" dirty="0" smtClean="0">
                <a:solidFill>
                  <a:srgbClr val="0194B1"/>
                </a:solidFill>
              </a:rPr>
              <a:t>Further </a:t>
            </a:r>
            <a:r>
              <a:rPr lang="en-CA" dirty="0">
                <a:solidFill>
                  <a:srgbClr val="0194B1"/>
                </a:solidFill>
              </a:rPr>
              <a:t>↓ </a:t>
            </a:r>
            <a:r>
              <a:rPr lang="en-CA" dirty="0" err="1" smtClean="0">
                <a:solidFill>
                  <a:srgbClr val="0194B1"/>
                </a:solidFill>
              </a:rPr>
              <a:t>QoL</a:t>
            </a:r>
            <a:endParaRPr lang="en-CA" dirty="0" smtClean="0">
              <a:solidFill>
                <a:srgbClr val="0194B1"/>
              </a:solidFill>
            </a:endParaRPr>
          </a:p>
          <a:p>
            <a:r>
              <a:rPr lang="en-CA" dirty="0" smtClean="0">
                <a:solidFill>
                  <a:srgbClr val="0194B1"/>
                </a:solidFill>
              </a:rPr>
              <a:t>Significant morbidity and mortality from CHF, cardio-embolic stroke</a:t>
            </a:r>
          </a:p>
          <a:p>
            <a:pPr marL="0" indent="0">
              <a:buNone/>
            </a:pPr>
            <a:endParaRPr lang="en-CA" dirty="0" smtClean="0">
              <a:solidFill>
                <a:srgbClr val="0194B1"/>
              </a:solidFill>
            </a:endParaRPr>
          </a:p>
          <a:p>
            <a:endParaRPr lang="en-CA" dirty="0">
              <a:solidFill>
                <a:srgbClr val="0194B1"/>
              </a:solidFill>
            </a:endParaRPr>
          </a:p>
        </p:txBody>
      </p:sp>
      <p:sp>
        <p:nvSpPr>
          <p:cNvPr id="6" name="TextBox 5"/>
          <p:cNvSpPr txBox="1"/>
          <p:nvPr/>
        </p:nvSpPr>
        <p:spPr>
          <a:xfrm>
            <a:off x="3886200" y="5638800"/>
            <a:ext cx="4572000" cy="369332"/>
          </a:xfrm>
          <a:prstGeom prst="rect">
            <a:avLst/>
          </a:prstGeom>
          <a:noFill/>
        </p:spPr>
        <p:txBody>
          <a:bodyPr wrap="square" rtlCol="0">
            <a:spAutoFit/>
          </a:bodyPr>
          <a:lstStyle/>
          <a:p>
            <a:r>
              <a:rPr lang="en-CA" dirty="0" smtClean="0">
                <a:solidFill>
                  <a:srgbClr val="0070C0"/>
                </a:solidFill>
              </a:rPr>
              <a:t>Miller JD et al. JACC 2015;66:2899-906</a:t>
            </a:r>
            <a:endParaRPr lang="en-CA" dirty="0">
              <a:solidFill>
                <a:srgbClr val="0070C0"/>
              </a:solidFill>
            </a:endParaRPr>
          </a:p>
        </p:txBody>
      </p:sp>
    </p:spTree>
    <p:extLst>
      <p:ext uri="{BB962C8B-B14F-4D97-AF65-F5344CB8AC3E}">
        <p14:creationId xmlns:p14="http://schemas.microsoft.com/office/powerpoint/2010/main" val="93206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81000" y="1143000"/>
            <a:ext cx="8458200" cy="762000"/>
          </a:xfrm>
        </p:spPr>
        <p:txBody>
          <a:bodyPr/>
          <a:lstStyle/>
          <a:p>
            <a:pPr marL="0" indent="0" algn="ctr">
              <a:buNone/>
            </a:pPr>
            <a:r>
              <a:rPr lang="en-US" sz="3200" dirty="0"/>
              <a:t>Pillars of AF management</a:t>
            </a:r>
          </a:p>
          <a:p>
            <a:pPr marL="0" indent="0" algn="ctr">
              <a:buNone/>
            </a:pPr>
            <a:endParaRPr lang="en-US" sz="3200" dirty="0">
              <a:solidFill>
                <a:srgbClr val="0070C0"/>
              </a:solidFill>
            </a:endParaRPr>
          </a:p>
        </p:txBody>
      </p:sp>
      <p:sp>
        <p:nvSpPr>
          <p:cNvPr id="3" name="Title 2"/>
          <p:cNvSpPr>
            <a:spLocks noGrp="1"/>
          </p:cNvSpPr>
          <p:nvPr>
            <p:ph type="title" idx="4294967295"/>
          </p:nvPr>
        </p:nvSpPr>
        <p:spPr>
          <a:xfrm>
            <a:off x="381000" y="304800"/>
            <a:ext cx="8458200" cy="912813"/>
          </a:xfrm>
        </p:spPr>
        <p:txBody>
          <a:bodyPr/>
          <a:lstStyle/>
          <a:p>
            <a:pPr algn="ctr"/>
            <a:r>
              <a:rPr lang="en-US" dirty="0" smtClean="0"/>
              <a:t>Exercise as Medicine in AF?</a:t>
            </a:r>
            <a:endParaRPr lang="en-US" dirty="0"/>
          </a:p>
        </p:txBody>
      </p:sp>
      <p:pic>
        <p:nvPicPr>
          <p:cNvPr id="4" name="Picture 2" descr="L:\CardReh\Photos\Gym-Action shots\JP_cy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0"/>
            <a:ext cx="538584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76400" y="1752600"/>
            <a:ext cx="5867400" cy="1200329"/>
          </a:xfrm>
          <a:prstGeom prst="rect">
            <a:avLst/>
          </a:prstGeom>
          <a:noFill/>
        </p:spPr>
        <p:txBody>
          <a:bodyPr wrap="square" rtlCol="0">
            <a:spAutoFit/>
          </a:bodyPr>
          <a:lstStyle/>
          <a:p>
            <a:pPr marL="285750" indent="-285750">
              <a:buFontTx/>
              <a:buChar char="-"/>
            </a:pPr>
            <a:r>
              <a:rPr lang="en-US" dirty="0" smtClean="0"/>
              <a:t>Rate control</a:t>
            </a:r>
          </a:p>
          <a:p>
            <a:pPr marL="285750" indent="-285750">
              <a:buFontTx/>
              <a:buChar char="-"/>
            </a:pPr>
            <a:r>
              <a:rPr lang="en-US" dirty="0" smtClean="0"/>
              <a:t>Rhythm control</a:t>
            </a:r>
          </a:p>
          <a:p>
            <a:pPr marL="285750" indent="-285750">
              <a:buFontTx/>
              <a:buChar char="-"/>
            </a:pPr>
            <a:r>
              <a:rPr lang="en-US" dirty="0" smtClean="0"/>
              <a:t>Anticoagulation</a:t>
            </a:r>
          </a:p>
          <a:p>
            <a:pPr marL="285750" indent="-285750">
              <a:buFontTx/>
              <a:buChar char="-"/>
            </a:pPr>
            <a:r>
              <a:rPr lang="en-US" dirty="0" smtClean="0">
                <a:solidFill>
                  <a:srgbClr val="FF0000"/>
                </a:solidFill>
              </a:rPr>
              <a:t>Risk Factor Modification – exercise intervention?</a:t>
            </a:r>
            <a:endParaRPr lang="en-US" dirty="0">
              <a:solidFill>
                <a:srgbClr val="FF0000"/>
              </a:solidFill>
            </a:endParaRPr>
          </a:p>
        </p:txBody>
      </p:sp>
      <p:sp>
        <p:nvSpPr>
          <p:cNvPr id="6" name="TextBox 5"/>
          <p:cNvSpPr txBox="1"/>
          <p:nvPr/>
        </p:nvSpPr>
        <p:spPr>
          <a:xfrm>
            <a:off x="5867401" y="3733800"/>
            <a:ext cx="2438400" cy="1754326"/>
          </a:xfrm>
          <a:prstGeom prst="rect">
            <a:avLst/>
          </a:prstGeom>
          <a:noFill/>
        </p:spPr>
        <p:txBody>
          <a:bodyPr wrap="square" rtlCol="0">
            <a:spAutoFit/>
          </a:bodyPr>
          <a:lstStyle/>
          <a:p>
            <a:r>
              <a:rPr lang="en-US" b="1" dirty="0" smtClean="0"/>
              <a:t>2013 - </a:t>
            </a:r>
            <a:r>
              <a:rPr lang="en-US" b="1" u="sng" dirty="0" smtClean="0"/>
              <a:t>Heart Rhythm Society </a:t>
            </a:r>
            <a:r>
              <a:rPr lang="en-US" b="1" dirty="0" smtClean="0"/>
              <a:t>stated research on risk factor modification in AF should be a priority</a:t>
            </a:r>
            <a:endParaRPr lang="en-US" b="1" dirty="0"/>
          </a:p>
        </p:txBody>
      </p:sp>
    </p:spTree>
    <p:custDataLst>
      <p:tags r:id="rId1"/>
    </p:custDataLst>
    <p:extLst>
      <p:ext uri="{BB962C8B-B14F-4D97-AF65-F5344CB8AC3E}">
        <p14:creationId xmlns:p14="http://schemas.microsoft.com/office/powerpoint/2010/main" val="4052815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Exercise Capacity &amp; Incident  AF</a:t>
            </a:r>
            <a:endParaRPr lang="en-US" dirty="0"/>
          </a:p>
        </p:txBody>
      </p:sp>
      <p:sp>
        <p:nvSpPr>
          <p:cNvPr id="5" name="Content Placeholder 4"/>
          <p:cNvSpPr>
            <a:spLocks noGrp="1"/>
          </p:cNvSpPr>
          <p:nvPr>
            <p:ph idx="1"/>
          </p:nvPr>
        </p:nvSpPr>
        <p:spPr>
          <a:xfrm>
            <a:off x="304800" y="914400"/>
            <a:ext cx="8534400" cy="4800600"/>
          </a:xfrm>
        </p:spPr>
        <p:txBody>
          <a:bodyPr/>
          <a:lstStyle/>
          <a:p>
            <a:pPr defTabSz="414726">
              <a:buFont typeface="Arial" panose="020B0604020202020204" pitchFamily="34" charset="0"/>
              <a:buChar char="•"/>
            </a:pPr>
            <a:r>
              <a:rPr lang="en-US" altLang="en-US" sz="2600" dirty="0" smtClean="0">
                <a:solidFill>
                  <a:srgbClr val="0194B1"/>
                </a:solidFill>
                <a:latin typeface="Times New Roman" panose="02020603050405020304" pitchFamily="18" charset="0"/>
              </a:rPr>
              <a:t>Cardiorespiratory </a:t>
            </a:r>
            <a:r>
              <a:rPr lang="en-US" altLang="en-US" sz="2600" dirty="0">
                <a:solidFill>
                  <a:srgbClr val="0194B1"/>
                </a:solidFill>
                <a:latin typeface="Times New Roman" panose="02020603050405020304" pitchFamily="18" charset="0"/>
              </a:rPr>
              <a:t>fitness (CRF) and incident AF in </a:t>
            </a:r>
            <a:r>
              <a:rPr lang="en-US" altLang="en-US" sz="2600" dirty="0" smtClean="0">
                <a:solidFill>
                  <a:srgbClr val="0194B1"/>
                </a:solidFill>
                <a:latin typeface="Times New Roman" panose="02020603050405020304" pitchFamily="18" charset="0"/>
              </a:rPr>
              <a:t>large multi-racial cohort </a:t>
            </a:r>
            <a:r>
              <a:rPr lang="en-US" altLang="en-US" sz="2600" dirty="0">
                <a:solidFill>
                  <a:srgbClr val="0194B1"/>
                </a:solidFill>
                <a:latin typeface="Times New Roman" panose="02020603050405020304" pitchFamily="18" charset="0"/>
              </a:rPr>
              <a:t>that underwent graded exercise treadmill testing (GXT).</a:t>
            </a:r>
          </a:p>
          <a:p>
            <a:pPr defTabSz="414726">
              <a:buFont typeface="Arial" panose="020B0604020202020204" pitchFamily="34" charset="0"/>
              <a:buChar char="•"/>
            </a:pPr>
            <a:r>
              <a:rPr lang="en-US" altLang="en-US" sz="2600" dirty="0">
                <a:solidFill>
                  <a:srgbClr val="0194B1"/>
                </a:solidFill>
                <a:latin typeface="Times New Roman" panose="02020603050405020304" pitchFamily="18" charset="0"/>
              </a:rPr>
              <a:t>1991 to 2009, 64 561 adults (mean age, 54.5±12.7 years; 46% female; 64% white) without AF </a:t>
            </a:r>
            <a:endParaRPr lang="en-US" altLang="en-US" sz="2600" dirty="0" smtClean="0">
              <a:solidFill>
                <a:srgbClr val="0194B1"/>
              </a:solidFill>
              <a:latin typeface="Times New Roman" panose="02020603050405020304" pitchFamily="18" charset="0"/>
            </a:endParaRPr>
          </a:p>
          <a:p>
            <a:pPr defTabSz="414726">
              <a:buFont typeface="Arial" panose="020B0604020202020204" pitchFamily="34" charset="0"/>
              <a:buChar char="•"/>
            </a:pPr>
            <a:r>
              <a:rPr lang="en-US" altLang="en-US" sz="2600" dirty="0" smtClean="0">
                <a:solidFill>
                  <a:srgbClr val="0194B1"/>
                </a:solidFill>
                <a:latin typeface="Times New Roman" panose="02020603050405020304" pitchFamily="18" charset="0"/>
              </a:rPr>
              <a:t>Incident </a:t>
            </a:r>
            <a:r>
              <a:rPr lang="en-US" altLang="en-US" sz="2600" dirty="0">
                <a:solidFill>
                  <a:srgbClr val="0194B1"/>
                </a:solidFill>
                <a:latin typeface="Times New Roman" panose="02020603050405020304" pitchFamily="18" charset="0"/>
              </a:rPr>
              <a:t>AF confirmed by linkage to medical claim files. </a:t>
            </a:r>
          </a:p>
          <a:p>
            <a:pPr defTabSz="414726">
              <a:buFont typeface="Arial" panose="020B0604020202020204" pitchFamily="34" charset="0"/>
              <a:buChar char="•"/>
            </a:pPr>
            <a:r>
              <a:rPr lang="en-US" altLang="en-US" sz="2600" dirty="0">
                <a:solidFill>
                  <a:srgbClr val="0194B1"/>
                </a:solidFill>
                <a:latin typeface="Times New Roman" panose="02020603050405020304" pitchFamily="18" charset="0"/>
              </a:rPr>
              <a:t>Nested, multivariable Cox proportional hazards models to estimate the independent association of CRF with incident AF. </a:t>
            </a:r>
          </a:p>
          <a:p>
            <a:pPr defTabSz="414726">
              <a:buFont typeface="Arial" panose="020B0604020202020204" pitchFamily="34" charset="0"/>
              <a:buChar char="•"/>
            </a:pPr>
            <a:r>
              <a:rPr lang="en-US" altLang="en-US" sz="2600" dirty="0">
                <a:solidFill>
                  <a:srgbClr val="0194B1"/>
                </a:solidFill>
                <a:latin typeface="Times New Roman" panose="02020603050405020304" pitchFamily="18" charset="0"/>
              </a:rPr>
              <a:t>median follow-up of 5.4 </a:t>
            </a:r>
            <a:r>
              <a:rPr lang="en-US" altLang="en-US" sz="2600" dirty="0" err="1">
                <a:solidFill>
                  <a:srgbClr val="0194B1"/>
                </a:solidFill>
                <a:latin typeface="Times New Roman" panose="02020603050405020304" pitchFamily="18" charset="0"/>
              </a:rPr>
              <a:t>yrs</a:t>
            </a:r>
            <a:r>
              <a:rPr lang="en-US" altLang="en-US" sz="2600" dirty="0">
                <a:solidFill>
                  <a:srgbClr val="0194B1"/>
                </a:solidFill>
                <a:latin typeface="Times New Roman" panose="02020603050405020304" pitchFamily="18" charset="0"/>
              </a:rPr>
              <a:t> (3–9 </a:t>
            </a:r>
            <a:r>
              <a:rPr lang="en-US" altLang="en-US" sz="2600" dirty="0" err="1">
                <a:solidFill>
                  <a:srgbClr val="0194B1"/>
                </a:solidFill>
                <a:latin typeface="Times New Roman" panose="02020603050405020304" pitchFamily="18" charset="0"/>
              </a:rPr>
              <a:t>yrs</a:t>
            </a:r>
            <a:r>
              <a:rPr lang="en-US" altLang="en-US" sz="2600" dirty="0" smtClean="0">
                <a:solidFill>
                  <a:srgbClr val="0194B1"/>
                </a:solidFill>
                <a:latin typeface="Times New Roman" panose="02020603050405020304" pitchFamily="18" charset="0"/>
              </a:rPr>
              <a:t>)</a:t>
            </a:r>
            <a:endParaRPr lang="en-US" altLang="en-US" sz="2600" dirty="0">
              <a:solidFill>
                <a:srgbClr val="0194B1"/>
              </a:solidFill>
              <a:latin typeface="Times New Roman" panose="02020603050405020304" pitchFamily="18" charset="0"/>
            </a:endParaRPr>
          </a:p>
        </p:txBody>
      </p:sp>
      <p:sp>
        <p:nvSpPr>
          <p:cNvPr id="7" name="TextBox 6"/>
          <p:cNvSpPr txBox="1"/>
          <p:nvPr/>
        </p:nvSpPr>
        <p:spPr>
          <a:xfrm>
            <a:off x="1143000" y="5943600"/>
            <a:ext cx="5066452" cy="369332"/>
          </a:xfrm>
          <a:prstGeom prst="rect">
            <a:avLst/>
          </a:prstGeom>
          <a:noFill/>
        </p:spPr>
        <p:txBody>
          <a:bodyPr wrap="none" rtlCol="0">
            <a:spAutoFit/>
          </a:bodyPr>
          <a:lstStyle/>
          <a:p>
            <a:r>
              <a:rPr lang="en-US" dirty="0" smtClean="0"/>
              <a:t>Qureshi WT et al. Circulation 2015;131:1827-34</a:t>
            </a:r>
            <a:endParaRPr lang="en-US" dirty="0"/>
          </a:p>
        </p:txBody>
      </p:sp>
    </p:spTree>
    <p:extLst>
      <p:ext uri="{BB962C8B-B14F-4D97-AF65-F5344CB8AC3E}">
        <p14:creationId xmlns:p14="http://schemas.microsoft.com/office/powerpoint/2010/main" val="728665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Exercise Capacity </a:t>
            </a:r>
            <a:r>
              <a:rPr lang="en-US" dirty="0"/>
              <a:t>&amp; Incident  AF</a:t>
            </a:r>
          </a:p>
        </p:txBody>
      </p:sp>
      <p:sp>
        <p:nvSpPr>
          <p:cNvPr id="5" name="Content Placeholder 4"/>
          <p:cNvSpPr>
            <a:spLocks noGrp="1"/>
          </p:cNvSpPr>
          <p:nvPr>
            <p:ph idx="1"/>
          </p:nvPr>
        </p:nvSpPr>
        <p:spPr/>
        <p:txBody>
          <a:bodyPr/>
          <a:lstStyle/>
          <a:p>
            <a:pPr defTabSz="414726">
              <a:buFont typeface="Arial" panose="020B0604020202020204" pitchFamily="34" charset="0"/>
              <a:buChar char="•"/>
            </a:pPr>
            <a:r>
              <a:rPr lang="en-US" altLang="en-US" sz="2400" dirty="0">
                <a:solidFill>
                  <a:srgbClr val="0194B1"/>
                </a:solidFill>
                <a:latin typeface="Times New Roman" panose="02020603050405020304" pitchFamily="18" charset="0"/>
              </a:rPr>
              <a:t>4616 new cases of AF </a:t>
            </a:r>
            <a:r>
              <a:rPr lang="en-US" altLang="en-US" sz="2400" dirty="0" smtClean="0">
                <a:solidFill>
                  <a:srgbClr val="0194B1"/>
                </a:solidFill>
                <a:latin typeface="Times New Roman" panose="02020603050405020304" pitchFamily="18" charset="0"/>
              </a:rPr>
              <a:t>diagnosed</a:t>
            </a:r>
            <a:r>
              <a:rPr lang="en-US" altLang="en-US" sz="2400" dirty="0">
                <a:solidFill>
                  <a:srgbClr val="0194B1"/>
                </a:solidFill>
                <a:latin typeface="Times New Roman" panose="02020603050405020304" pitchFamily="18" charset="0"/>
              </a:rPr>
              <a:t>. </a:t>
            </a:r>
          </a:p>
          <a:p>
            <a:pPr defTabSz="414726">
              <a:buFont typeface="Arial" panose="020B0604020202020204" pitchFamily="34" charset="0"/>
              <a:buChar char="•"/>
            </a:pPr>
            <a:r>
              <a:rPr lang="en-US" altLang="en-US" sz="2400" dirty="0">
                <a:solidFill>
                  <a:srgbClr val="0194B1"/>
                </a:solidFill>
                <a:latin typeface="Times New Roman" panose="02020603050405020304" pitchFamily="18" charset="0"/>
              </a:rPr>
              <a:t>Adjusted for </a:t>
            </a:r>
            <a:r>
              <a:rPr lang="en-US" altLang="en-US" sz="2400" dirty="0" smtClean="0">
                <a:solidFill>
                  <a:srgbClr val="0194B1"/>
                </a:solidFill>
                <a:latin typeface="Times New Roman" panose="02020603050405020304" pitchFamily="18" charset="0"/>
              </a:rPr>
              <a:t>confounders</a:t>
            </a:r>
            <a:r>
              <a:rPr lang="en-US" altLang="en-US" sz="2400" dirty="0">
                <a:solidFill>
                  <a:srgbClr val="0194B1"/>
                </a:solidFill>
                <a:latin typeface="Times New Roman" panose="02020603050405020304" pitchFamily="18" charset="0"/>
              </a:rPr>
              <a:t>, </a:t>
            </a:r>
            <a:r>
              <a:rPr lang="en-US" altLang="en-US" sz="2400" b="1" dirty="0">
                <a:solidFill>
                  <a:srgbClr val="0194B1"/>
                </a:solidFill>
                <a:latin typeface="Times New Roman" panose="02020603050405020304" pitchFamily="18" charset="0"/>
              </a:rPr>
              <a:t>1 higher MET achieved associated with a 7% lower risk of incident AF (hazard ratio, 0.93; 95% confidence interval, 0.92–0.94; </a:t>
            </a:r>
            <a:r>
              <a:rPr lang="en-US" altLang="en-US" sz="2400" b="1" i="1" dirty="0">
                <a:solidFill>
                  <a:srgbClr val="0194B1"/>
                </a:solidFill>
                <a:latin typeface="Times New Roman" panose="02020603050405020304" pitchFamily="18" charset="0"/>
              </a:rPr>
              <a:t>P</a:t>
            </a:r>
            <a:r>
              <a:rPr lang="en-US" altLang="en-US" sz="2400" b="1" dirty="0">
                <a:solidFill>
                  <a:srgbClr val="0194B1"/>
                </a:solidFill>
                <a:latin typeface="Times New Roman" panose="02020603050405020304" pitchFamily="18" charset="0"/>
              </a:rPr>
              <a:t>&lt;0.001). </a:t>
            </a:r>
          </a:p>
          <a:p>
            <a:pPr defTabSz="414726">
              <a:buFont typeface="Arial" panose="020B0604020202020204" pitchFamily="34" charset="0"/>
              <a:buChar char="•"/>
            </a:pPr>
            <a:r>
              <a:rPr lang="en-US" altLang="en-US" sz="2400" dirty="0">
                <a:solidFill>
                  <a:srgbClr val="0194B1"/>
                </a:solidFill>
                <a:latin typeface="Times New Roman" panose="02020603050405020304" pitchFamily="18" charset="0"/>
              </a:rPr>
              <a:t>Remained significant after adjustment for incident CAD.</a:t>
            </a:r>
          </a:p>
          <a:p>
            <a:pPr defTabSz="414726">
              <a:buFont typeface="Arial" panose="020B0604020202020204" pitchFamily="34" charset="0"/>
              <a:buChar char="•"/>
            </a:pPr>
            <a:r>
              <a:rPr lang="en-US" altLang="en-US" sz="2400" dirty="0">
                <a:solidFill>
                  <a:srgbClr val="0194B1"/>
                </a:solidFill>
                <a:latin typeface="Times New Roman" panose="02020603050405020304" pitchFamily="18" charset="0"/>
              </a:rPr>
              <a:t>The magnitude of the inverse association between CRF and incident AF was greater among obese compared with </a:t>
            </a:r>
            <a:r>
              <a:rPr lang="en-US" altLang="en-US" sz="2400" dirty="0" smtClean="0">
                <a:solidFill>
                  <a:srgbClr val="0194B1"/>
                </a:solidFill>
                <a:latin typeface="Times New Roman" panose="02020603050405020304" pitchFamily="18" charset="0"/>
              </a:rPr>
              <a:t>non-obese (</a:t>
            </a:r>
            <a:r>
              <a:rPr lang="en-US" altLang="en-US" sz="2400" i="1" dirty="0">
                <a:solidFill>
                  <a:srgbClr val="0194B1"/>
                </a:solidFill>
                <a:latin typeface="Times New Roman" panose="02020603050405020304" pitchFamily="18" charset="0"/>
              </a:rPr>
              <a:t>P</a:t>
            </a:r>
            <a:r>
              <a:rPr lang="en-US" altLang="en-US" sz="2400" dirty="0">
                <a:solidFill>
                  <a:srgbClr val="0194B1"/>
                </a:solidFill>
                <a:latin typeface="Times New Roman" panose="02020603050405020304" pitchFamily="18" charset="0"/>
              </a:rPr>
              <a:t> for interaction=0.02).</a:t>
            </a:r>
          </a:p>
          <a:p>
            <a:pPr marL="0" indent="0">
              <a:buNone/>
            </a:pPr>
            <a:endParaRPr lang="en-US" dirty="0"/>
          </a:p>
        </p:txBody>
      </p:sp>
      <p:sp>
        <p:nvSpPr>
          <p:cNvPr id="6" name="TextBox 5"/>
          <p:cNvSpPr txBox="1"/>
          <p:nvPr/>
        </p:nvSpPr>
        <p:spPr>
          <a:xfrm>
            <a:off x="2000674" y="4953000"/>
            <a:ext cx="5066452" cy="369332"/>
          </a:xfrm>
          <a:prstGeom prst="rect">
            <a:avLst/>
          </a:prstGeom>
          <a:noFill/>
        </p:spPr>
        <p:txBody>
          <a:bodyPr wrap="none" rtlCol="0">
            <a:spAutoFit/>
          </a:bodyPr>
          <a:lstStyle/>
          <a:p>
            <a:r>
              <a:rPr lang="en-US" dirty="0"/>
              <a:t>Qureshi WT et al. Circulation </a:t>
            </a:r>
            <a:r>
              <a:rPr lang="en-US" dirty="0" smtClean="0"/>
              <a:t>2015;131:1827-34</a:t>
            </a:r>
            <a:endParaRPr lang="en-US" dirty="0"/>
          </a:p>
        </p:txBody>
      </p:sp>
    </p:spTree>
    <p:extLst>
      <p:ext uri="{BB962C8B-B14F-4D97-AF65-F5344CB8AC3E}">
        <p14:creationId xmlns:p14="http://schemas.microsoft.com/office/powerpoint/2010/main" val="380261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Times New Roman" panose="02020603050405020304" pitchFamily="18" charset="0"/>
                <a:cs typeface="msgothic" charset="0"/>
              </a:defRPr>
            </a:lvl9pPr>
          </a:lstStyle>
          <a:p>
            <a:pPr algn="ctr" eaLnBrk="1">
              <a:spcAft>
                <a:spcPct val="0"/>
              </a:spcAft>
              <a:buSzPct val="45000"/>
              <a:buFont typeface="Wingdings" panose="05000000000000000000" pitchFamily="2" charset="2"/>
              <a:buNone/>
            </a:pPr>
            <a:r>
              <a:rPr lang="en-GB" altLang="en-US" sz="1451" b="1">
                <a:latin typeface="Arial" panose="020B0604020202020204" pitchFamily="34" charset="0"/>
              </a:rPr>
              <a:t>Time-to-event analysis of incident atrial fibrillation by category of metabolic equivalents (METs). </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041"/>
            <a:ext cx="1260000" cy="50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99" y="874441"/>
            <a:ext cx="4786233"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4"/>
          <p:cNvSpPr txBox="1">
            <a:spLocks noChangeArrowheads="1"/>
          </p:cNvSpPr>
          <p:nvPr/>
        </p:nvSpPr>
        <p:spPr bwMode="auto">
          <a:xfrm>
            <a:off x="6019799" y="4684909"/>
            <a:ext cx="3102429" cy="115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1800" b="1" dirty="0" smtClean="0">
                <a:latin typeface="Arial" panose="020B0604020202020204" pitchFamily="34" charset="0"/>
              </a:rPr>
              <a:t>Qureshi WT </a:t>
            </a:r>
            <a:r>
              <a:rPr lang="en-GB" altLang="en-US" sz="1800" b="1" dirty="0">
                <a:latin typeface="Arial" panose="020B0604020202020204" pitchFamily="34" charset="0"/>
              </a:rPr>
              <a:t>et al. Circulation. 2015;131:1827-1834</a:t>
            </a:r>
          </a:p>
        </p:txBody>
      </p:sp>
      <p:sp>
        <p:nvSpPr>
          <p:cNvPr id="9222" name="Text Box 5"/>
          <p:cNvSpPr txBox="1">
            <a:spLocks noChangeArrowheads="1"/>
          </p:cNvSpPr>
          <p:nvPr/>
        </p:nvSpPr>
        <p:spPr bwMode="auto">
          <a:xfrm>
            <a:off x="5420161" y="6612841"/>
            <a:ext cx="362448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cs typeface="msgothic" charset="0"/>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cs typeface="msgothic" charset="0"/>
              </a:defRPr>
            </a:lvl9pPr>
          </a:lstStyle>
          <a:p>
            <a:pPr eaLnBrk="1">
              <a:spcAft>
                <a:spcPct val="0"/>
              </a:spcAft>
              <a:buSzPct val="45000"/>
              <a:buFont typeface="Wingdings" panose="05000000000000000000" pitchFamily="2" charset="2"/>
              <a:buNone/>
            </a:pPr>
            <a:r>
              <a:rPr lang="en-GB" altLang="en-US" sz="907">
                <a:latin typeface="Arial" panose="020B0604020202020204" pitchFamily="34" charset="0"/>
              </a:rPr>
              <a:t>Copyright © American Heart Association, Inc. All rights reserved.</a:t>
            </a:r>
          </a:p>
        </p:txBody>
      </p:sp>
      <p:sp>
        <p:nvSpPr>
          <p:cNvPr id="2" name="TextBox 1"/>
          <p:cNvSpPr txBox="1"/>
          <p:nvPr/>
        </p:nvSpPr>
        <p:spPr>
          <a:xfrm>
            <a:off x="5791200" y="1863632"/>
            <a:ext cx="3067757" cy="1754326"/>
          </a:xfrm>
          <a:prstGeom prst="rect">
            <a:avLst/>
          </a:prstGeom>
          <a:noFill/>
        </p:spPr>
        <p:txBody>
          <a:bodyPr wrap="square" rtlCol="0">
            <a:spAutoFit/>
          </a:bodyPr>
          <a:lstStyle/>
          <a:p>
            <a:r>
              <a:rPr lang="en-US" altLang="en-US" b="1" dirty="0">
                <a:latin typeface="Times New Roman" panose="02020603050405020304" pitchFamily="18" charset="0"/>
              </a:rPr>
              <a:t>Conclusions—There is a graded, inverse relationship between cardiorespiratory fitness and incident AF, especially among obese patients. </a:t>
            </a:r>
          </a:p>
        </p:txBody>
      </p:sp>
    </p:spTree>
    <p:extLst>
      <p:ext uri="{BB962C8B-B14F-4D97-AF65-F5344CB8AC3E}">
        <p14:creationId xmlns:p14="http://schemas.microsoft.com/office/powerpoint/2010/main" val="3145322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IPAMincho"/>
      </a:majorFont>
      <a:minorFont>
        <a:latin typeface="Arial"/>
        <a:ea typeface=""/>
        <a:cs typeface="IPA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4714</TotalTime>
  <Words>2451</Words>
  <Application>Microsoft Office PowerPoint</Application>
  <PresentationFormat>On-screen Show (4:3)</PresentationFormat>
  <Paragraphs>268</Paragraphs>
  <Slides>34</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MS PGothic</vt:lpstr>
      <vt:lpstr>Arial</vt:lpstr>
      <vt:lpstr>Arial Narrow</vt:lpstr>
      <vt:lpstr>Calibri</vt:lpstr>
      <vt:lpstr>IPAMincho</vt:lpstr>
      <vt:lpstr>msgothic</vt:lpstr>
      <vt:lpstr>Times New Roman</vt:lpstr>
      <vt:lpstr>Wingdings</vt:lpstr>
      <vt:lpstr>Office Theme</vt:lpstr>
      <vt:lpstr>1_Office Theme</vt:lpstr>
      <vt:lpstr>AF &amp; Exercise</vt:lpstr>
      <vt:lpstr>FACULTY/PRESENTER DISCLOSURE</vt:lpstr>
      <vt:lpstr>Objectives</vt:lpstr>
      <vt:lpstr>Specific Benefits of Exercise Training</vt:lpstr>
      <vt:lpstr>Benefits of Exercise in AF?</vt:lpstr>
      <vt:lpstr>Exercise as Medicine in AF?</vt:lpstr>
      <vt:lpstr>Exercise Capacity &amp; Incident  AF</vt:lpstr>
      <vt:lpstr>Exercise Capacity &amp; Incident  AF</vt:lpstr>
      <vt:lpstr>PowerPoint Presentation</vt:lpstr>
      <vt:lpstr>PowerPoint Presentation</vt:lpstr>
      <vt:lpstr>Incident AF in women &amp; exercise?</vt:lpstr>
      <vt:lpstr>Cardiorespiratory Fitness (CRF) &amp; Recurrent AF</vt:lpstr>
      <vt:lpstr>PowerPoint Presentation</vt:lpstr>
      <vt:lpstr>CRF and Recurrent AF</vt:lpstr>
      <vt:lpstr>Cardio-Fit Study</vt:lpstr>
      <vt:lpstr>Exercise Training &amp; Permanent AF</vt:lpstr>
      <vt:lpstr>Exercise and Complications of AF?</vt:lpstr>
      <vt:lpstr>CRF &amp; AF, CVA, mortality</vt:lpstr>
      <vt:lpstr>PowerPoint Presentation</vt:lpstr>
      <vt:lpstr>PowerPoint Presentation</vt:lpstr>
      <vt:lpstr>CRF and AF, CVA, Mortality</vt:lpstr>
      <vt:lpstr>What Type of Exercise is Best? </vt:lpstr>
      <vt:lpstr>HIIT vs. MICE</vt:lpstr>
      <vt:lpstr>PowerPoint Presentation</vt:lpstr>
      <vt:lpstr>PowerPoint Presentation</vt:lpstr>
      <vt:lpstr>Is there a “toxic range” for exercise &amp; AF?</vt:lpstr>
      <vt:lpstr>Extreme Endurance Exercise</vt:lpstr>
      <vt:lpstr>PowerPoint Presentation</vt:lpstr>
      <vt:lpstr>Excessive Endurance and Arrhythmia</vt:lpstr>
      <vt:lpstr> AF &amp; Cardiac Rehabilitation?</vt:lpstr>
      <vt:lpstr>PowerPoint Presentation</vt:lpstr>
      <vt:lpstr>PowerPoint Presentation</vt:lpstr>
      <vt:lpstr>Exercise as Medicine in AF</vt:lpstr>
      <vt:lpstr>Questions?</vt:lpstr>
    </vt:vector>
  </TitlesOfParts>
  <Company>Sunnybrook Health Sciences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Thandi Gross</dc:creator>
  <cp:lastModifiedBy>Harvey, Dr. Paula</cp:lastModifiedBy>
  <cp:revision>304</cp:revision>
  <dcterms:created xsi:type="dcterms:W3CDTF">2013-10-04T14:59:34Z</dcterms:created>
  <dcterms:modified xsi:type="dcterms:W3CDTF">2018-02-10T20:03:27Z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936CF0CD-2AAA-4504-8092-8E71F25AE61E</vt:lpwstr>
  </property>
  <property fmtid="{D5CDD505-2E9C-101B-9397-08002B2CF9AE}" pid="3" name="ArticulatePath">
    <vt:lpwstr>Afib and Exercise Slides</vt:lpwstr>
  </property>
</Properties>
</file>